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8"/>
  </p:notesMasterIdLst>
  <p:handoutMasterIdLst>
    <p:handoutMasterId r:id="rId79"/>
  </p:handoutMasterIdLst>
  <p:sldIdLst>
    <p:sldId id="2224" r:id="rId2"/>
    <p:sldId id="2225" r:id="rId3"/>
    <p:sldId id="2226" r:id="rId4"/>
    <p:sldId id="2227" r:id="rId5"/>
    <p:sldId id="2228" r:id="rId6"/>
    <p:sldId id="2229" r:id="rId7"/>
    <p:sldId id="2230" r:id="rId8"/>
    <p:sldId id="2231" r:id="rId9"/>
    <p:sldId id="472" r:id="rId10"/>
    <p:sldId id="474" r:id="rId11"/>
    <p:sldId id="313" r:id="rId12"/>
    <p:sldId id="428" r:id="rId13"/>
    <p:sldId id="430" r:id="rId14"/>
    <p:sldId id="772" r:id="rId15"/>
    <p:sldId id="667" r:id="rId16"/>
    <p:sldId id="662" r:id="rId17"/>
    <p:sldId id="315" r:id="rId18"/>
    <p:sldId id="773" r:id="rId19"/>
    <p:sldId id="784" r:id="rId20"/>
    <p:sldId id="785" r:id="rId21"/>
    <p:sldId id="786" r:id="rId22"/>
    <p:sldId id="819" r:id="rId23"/>
    <p:sldId id="778" r:id="rId24"/>
    <p:sldId id="326" r:id="rId25"/>
    <p:sldId id="787" r:id="rId26"/>
    <p:sldId id="788" r:id="rId27"/>
    <p:sldId id="789" r:id="rId28"/>
    <p:sldId id="779" r:id="rId29"/>
    <p:sldId id="2236" r:id="rId30"/>
    <p:sldId id="2234" r:id="rId31"/>
    <p:sldId id="797" r:id="rId32"/>
    <p:sldId id="791" r:id="rId33"/>
    <p:sldId id="825" r:id="rId34"/>
    <p:sldId id="669" r:id="rId35"/>
    <p:sldId id="431" r:id="rId36"/>
    <p:sldId id="432" r:id="rId37"/>
    <p:sldId id="806" r:id="rId38"/>
    <p:sldId id="792" r:id="rId39"/>
    <p:sldId id="824" r:id="rId40"/>
    <p:sldId id="766" r:id="rId41"/>
    <p:sldId id="796" r:id="rId42"/>
    <p:sldId id="453" r:id="rId43"/>
    <p:sldId id="451" r:id="rId44"/>
    <p:sldId id="327" r:id="rId45"/>
    <p:sldId id="827" r:id="rId46"/>
    <p:sldId id="793" r:id="rId47"/>
    <p:sldId id="799" r:id="rId48"/>
    <p:sldId id="767" r:id="rId49"/>
    <p:sldId id="339" r:id="rId50"/>
    <p:sldId id="340" r:id="rId51"/>
    <p:sldId id="349" r:id="rId52"/>
    <p:sldId id="2232" r:id="rId53"/>
    <p:sldId id="350" r:id="rId54"/>
    <p:sldId id="351" r:id="rId55"/>
    <p:sldId id="2233" r:id="rId56"/>
    <p:sldId id="810" r:id="rId57"/>
    <p:sldId id="811" r:id="rId58"/>
    <p:sldId id="657" r:id="rId59"/>
    <p:sldId id="2237" r:id="rId60"/>
    <p:sldId id="847" r:id="rId61"/>
    <p:sldId id="848" r:id="rId62"/>
    <p:sldId id="849" r:id="rId63"/>
    <p:sldId id="850" r:id="rId64"/>
    <p:sldId id="851" r:id="rId65"/>
    <p:sldId id="348" r:id="rId66"/>
    <p:sldId id="2037" r:id="rId67"/>
    <p:sldId id="356" r:id="rId68"/>
    <p:sldId id="813" r:id="rId69"/>
    <p:sldId id="814" r:id="rId70"/>
    <p:sldId id="354" r:id="rId71"/>
    <p:sldId id="355" r:id="rId72"/>
    <p:sldId id="815" r:id="rId73"/>
    <p:sldId id="816" r:id="rId74"/>
    <p:sldId id="444" r:id="rId75"/>
    <p:sldId id="455" r:id="rId76"/>
    <p:sldId id="329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 2 Prob Theory" id="{9ACE6E8B-201F-F74A-82B4-0C3C0C470C98}">
          <p14:sldIdLst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472"/>
            <p14:sldId id="474"/>
            <p14:sldId id="313"/>
            <p14:sldId id="428"/>
            <p14:sldId id="430"/>
            <p14:sldId id="772"/>
            <p14:sldId id="667"/>
            <p14:sldId id="662"/>
            <p14:sldId id="315"/>
            <p14:sldId id="773"/>
            <p14:sldId id="784"/>
            <p14:sldId id="785"/>
            <p14:sldId id="786"/>
            <p14:sldId id="819"/>
            <p14:sldId id="778"/>
            <p14:sldId id="326"/>
            <p14:sldId id="787"/>
            <p14:sldId id="788"/>
            <p14:sldId id="789"/>
            <p14:sldId id="779"/>
            <p14:sldId id="2236"/>
            <p14:sldId id="2234"/>
            <p14:sldId id="797"/>
            <p14:sldId id="791"/>
            <p14:sldId id="825"/>
            <p14:sldId id="669"/>
            <p14:sldId id="431"/>
            <p14:sldId id="432"/>
            <p14:sldId id="806"/>
            <p14:sldId id="792"/>
            <p14:sldId id="824"/>
            <p14:sldId id="766"/>
            <p14:sldId id="796"/>
            <p14:sldId id="453"/>
            <p14:sldId id="451"/>
            <p14:sldId id="327"/>
            <p14:sldId id="827"/>
            <p14:sldId id="793"/>
            <p14:sldId id="799"/>
            <p14:sldId id="767"/>
            <p14:sldId id="339"/>
            <p14:sldId id="340"/>
            <p14:sldId id="349"/>
            <p14:sldId id="2232"/>
            <p14:sldId id="350"/>
            <p14:sldId id="351"/>
            <p14:sldId id="2233"/>
            <p14:sldId id="810"/>
            <p14:sldId id="811"/>
            <p14:sldId id="657"/>
            <p14:sldId id="2237"/>
            <p14:sldId id="847"/>
            <p14:sldId id="848"/>
            <p14:sldId id="849"/>
            <p14:sldId id="850"/>
            <p14:sldId id="851"/>
            <p14:sldId id="348"/>
            <p14:sldId id="2037"/>
            <p14:sldId id="356"/>
            <p14:sldId id="813"/>
            <p14:sldId id="814"/>
            <p14:sldId id="354"/>
            <p14:sldId id="355"/>
            <p14:sldId id="815"/>
            <p14:sldId id="816"/>
            <p14:sldId id="444"/>
            <p14:sldId id="455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4" autoAdjust="0"/>
    <p:restoredTop sz="74249" autoAdjust="0"/>
  </p:normalViewPr>
  <p:slideViewPr>
    <p:cSldViewPr snapToGrid="0" snapToObjects="1">
      <p:cViewPr varScale="1">
        <p:scale>
          <a:sx n="69" d="100"/>
          <a:sy n="69" d="100"/>
        </p:scale>
        <p:origin x="20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4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0"/>
    </p:cViewPr>
  </p:sorterViewPr>
  <p:notesViewPr>
    <p:cSldViewPr snapToGrid="0" snapToObjects="1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9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Famous theoretical physicist.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3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00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56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38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use different</a:t>
            </a:r>
            <a:r>
              <a:rPr lang="en-US" baseline="0" dirty="0" smtClean="0"/>
              <a:t> </a:t>
            </a:r>
            <a:r>
              <a:rPr lang="en-US" dirty="0" smtClean="0"/>
              <a:t>buckets of marbles (with different mix)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Or, lack or correlation does NOT imply independence</a:t>
            </a:r>
          </a:p>
          <a:p>
            <a:endParaRPr lang="en-US" dirty="0" smtClean="0"/>
          </a:p>
          <a:p>
            <a:r>
              <a:rPr lang="en-US" dirty="0" smtClean="0"/>
              <a:t>“However, if X and Y are uncorrelated, then they can still be dependent. To see an extreme example of this, let X be uniformly distributed on the interval [−1, 1]. If X ≤ 0, then Y = −X , while if X is positive, then Y = X . You can easily check for yourself that: • Y is uniformly distributed on [0, 1] • E[X Y|X ≤ 0] = R 0 −1 −x 2d x = −1/3 • E[X Y|X &gt; 0] = R 1 0 x 2d x = +1/3 • E[X Y] = 0 (hint: law of total expectation). • The joint distribution of X and Y is not uniform on the rectangle [−1, 1] × [0, 1], as it would be if X and Y were independent (Figure 1). “ uncorrelated vs independent.pdf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6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24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73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9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00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0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 students try this problem – separate out those students who KNOW and</a:t>
            </a:r>
            <a:r>
              <a:rPr lang="en-US" baseline="0" dirty="0" smtClean="0"/>
              <a:t> can EXPLAIN the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06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1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73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35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636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a single outcome in the sample space = singleton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23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P(Exactly one head) = .5</a:t>
            </a:r>
          </a:p>
          <a:p>
            <a:r>
              <a:rPr lang="en-US" dirty="0" smtClean="0"/>
              <a:t>P(Not</a:t>
            </a:r>
            <a:r>
              <a:rPr lang="en-US" baseline="0" dirty="0" smtClean="0"/>
              <a:t> exactly one head) = 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53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remain separate events,</a:t>
            </a:r>
            <a:r>
              <a:rPr lang="en-US" baseline="0" dirty="0" smtClean="0"/>
              <a:t> with separate probability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3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86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3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these on the board!!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53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P(A|B) = P(A) or P(B|A) = P(B)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387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helpful,</a:t>
            </a:r>
            <a:r>
              <a:rPr lang="en-US" baseline="0" dirty="0" smtClean="0"/>
              <a:t> but also </a:t>
            </a:r>
            <a:r>
              <a:rPr lang="en-US" baseline="0" dirty="0" err="1" smtClean="0"/>
              <a:t>woud</a:t>
            </a:r>
            <a:r>
              <a:rPr lang="en-US" baseline="0" dirty="0" smtClean="0"/>
              <a:t> have to be true</a:t>
            </a:r>
            <a:endParaRPr lang="en-US" dirty="0" smtClean="0"/>
          </a:p>
          <a:p>
            <a:r>
              <a:rPr lang="en-US" dirty="0" smtClean="0"/>
              <a:t>P(G|H) = 3/9</a:t>
            </a:r>
          </a:p>
          <a:p>
            <a:r>
              <a:rPr lang="en-US" dirty="0" smtClean="0"/>
              <a:t>P(H|G) = 3/9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83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1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P(A|B) = P(A intersect</a:t>
            </a:r>
            <a:r>
              <a:rPr lang="en-US" baseline="0" dirty="0" smtClean="0"/>
              <a:t> B)/P(B)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616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 it = square in a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6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7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4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43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0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3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October 16,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Wednesday, October 16,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ransition spd="med">
    <p:cut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CM 3.1:</a:t>
            </a:r>
            <a:br>
              <a:rPr lang="en-US" dirty="0" smtClean="0"/>
            </a:br>
            <a:r>
              <a:rPr lang="en-US" dirty="0" smtClean="0"/>
              <a:t>Probability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61072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 lnSpcReduction="10000"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"I wrote her another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letter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telling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her that after removing my foot from my mouth I'm now eating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humble </a:t>
            </a:r>
            <a:r>
              <a:rPr lang="en-US" sz="3800" dirty="0">
                <a:solidFill>
                  <a:schemeClr val="tx1"/>
                </a:solidFill>
                <a:latin typeface="Porter Sans Block"/>
                <a:cs typeface="Porter Sans Block"/>
              </a:rPr>
              <a:t>pie. </a:t>
            </a:r>
            <a:endParaRPr lang="en-US" sz="3800" dirty="0" smtClean="0">
              <a:solidFill>
                <a:schemeClr val="tx1"/>
              </a:solidFill>
              <a:latin typeface="Porter Sans Block"/>
              <a:cs typeface="Porter Sans Block"/>
            </a:endParaRPr>
          </a:p>
          <a:p>
            <a:pPr algn="ctr"/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I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vowed as penance to answer all the people who wrote to castigate me. It's been an intense professional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embarrassment</a:t>
            </a:r>
            <a:r>
              <a:rPr lang="en-US" sz="3800" dirty="0">
                <a:solidFill>
                  <a:schemeClr val="tx1"/>
                </a:solidFill>
                <a:latin typeface="Lobster Two"/>
                <a:cs typeface="Lobster Two"/>
              </a:rPr>
              <a:t>." </a:t>
            </a:r>
            <a:endParaRPr lang="en-US" sz="3800" dirty="0" smtClean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Gill Sans"/>
                <a:cs typeface="Gill Sans"/>
              </a:rPr>
              <a:t>--Dr. Robert Sachs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http://</a:t>
            </a:r>
            <a:r>
              <a:rPr lang="en-US" sz="1200" dirty="0" err="1">
                <a:latin typeface="Gill Sans"/>
                <a:cs typeface="Gill Sans"/>
              </a:rPr>
              <a:t>www.nytimes.com</a:t>
            </a:r>
            <a:r>
              <a:rPr lang="en-US" sz="1200" dirty="0">
                <a:latin typeface="Gill Sans"/>
                <a:cs typeface="Gill Sans"/>
              </a:rPr>
              <a:t>/1991/07/21/us/behind-monty-hall-s-doors-puzzle-debate-and-</a:t>
            </a:r>
            <a:r>
              <a:rPr lang="en-US" sz="1200" dirty="0" err="1" smtClean="0">
                <a:latin typeface="Gill Sans"/>
                <a:cs typeface="Gill Sans"/>
              </a:rPr>
              <a:t>answer.html</a:t>
            </a:r>
            <a:endParaRPr lang="en-US" sz="1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441140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measure of chance that something will occur.</a:t>
            </a:r>
          </a:p>
          <a:p>
            <a:endParaRPr lang="en-US" dirty="0"/>
          </a:p>
          <a:p>
            <a:r>
              <a:rPr lang="en-US" dirty="0" smtClean="0"/>
              <a:t>Probability theory is the mathematical machinery necessary to answer questions about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uncertain</a:t>
            </a:r>
            <a:r>
              <a:rPr lang="en-US" dirty="0" smtClean="0"/>
              <a:t> events that occur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As scientists/engineers, we need to be more precise…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76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 </a:t>
            </a:r>
          </a:p>
          <a:p>
            <a:pPr algn="ctr"/>
            <a:endParaRPr lang="en-US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experiment, trial, or observation that can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repeated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numerous times under the same conditions. </a:t>
            </a:r>
            <a:endParaRPr lang="en-US" sz="32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 of an individual random experiment must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independent and identically distributed. </a:t>
            </a:r>
            <a:endParaRPr lang="en-US" sz="32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It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must in no way be affected by any previous outcome and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cannot be predicted with certainty.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7057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71725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</a:t>
            </a:r>
          </a:p>
          <a:p>
            <a:pPr algn="ctr"/>
            <a:r>
              <a:rPr lang="en-US" sz="4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 is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repeatable</a:t>
            </a:r>
            <a:r>
              <a:rPr lang="en-US" sz="3200" dirty="0" smtClean="0">
                <a:solidFill>
                  <a:srgbClr val="F5F3EA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(ideally)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 smtClean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err="1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iid</a:t>
            </a:r>
            <a:endParaRPr lang="en-US" sz="3200" b="1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200" dirty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uncertain</a:t>
            </a:r>
            <a:endParaRPr lang="en-US" sz="3200" b="1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720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366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>
                <a:solidFill>
                  <a:srgbClr val="FF66CC"/>
                </a:solidFill>
                <a:latin typeface="Lobster Two"/>
                <a:cs typeface="Lobster Two"/>
              </a:rPr>
              <a:t>iid</a:t>
            </a:r>
            <a:r>
              <a:rPr lang="en-US" dirty="0" smtClean="0"/>
              <a:t>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Independent:</a:t>
            </a:r>
          </a:p>
          <a:p>
            <a:pPr lvl="1"/>
            <a:r>
              <a:rPr lang="en-US" dirty="0" smtClean="0"/>
              <a:t>Each sample has no relation other samples</a:t>
            </a:r>
          </a:p>
          <a:p>
            <a:r>
              <a:rPr lang="en-US" dirty="0" smtClean="0"/>
              <a:t>Identically Distributed:</a:t>
            </a:r>
          </a:p>
          <a:p>
            <a:pPr lvl="1"/>
            <a:r>
              <a:rPr lang="en-US" dirty="0" smtClean="0"/>
              <a:t>Each time a sample is drawn, it comes from the same underlying distribution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 </a:t>
            </a:r>
            <a:r>
              <a:rPr lang="en-US" dirty="0" smtClean="0"/>
              <a:t>it does not mean:</a:t>
            </a:r>
          </a:p>
          <a:p>
            <a:pPr lvl="1"/>
            <a:r>
              <a:rPr lang="en-US" dirty="0"/>
              <a:t>uncorrelated ≠ </a:t>
            </a:r>
            <a:r>
              <a:rPr lang="en-US" dirty="0" smtClean="0"/>
              <a:t> independent</a:t>
            </a:r>
            <a:endParaRPr lang="en-US" dirty="0" smtClean="0"/>
          </a:p>
          <a:p>
            <a:pPr lvl="1"/>
            <a:r>
              <a:rPr lang="en-US" dirty="0" smtClean="0"/>
              <a:t>“identically distributed” </a:t>
            </a:r>
            <a:r>
              <a:rPr lang="en-US" dirty="0" smtClean="0"/>
              <a:t>≠ equally likely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5475" y="4187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19668040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464712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192359"/>
              </p:ext>
            </p:extLst>
          </p:nvPr>
        </p:nvGraphicFramePr>
        <p:xfrm>
          <a:off x="457200" y="4848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</a:t>
                      </a:r>
                    </a:p>
                    <a:p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interval [0, 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W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ikipedia: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“a </a:t>
            </a:r>
            <a:r>
              <a:rPr lang="en-US" i="1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is a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mathematical construct that models a real-world process (or "experiment") consisting of states that occur randomly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.”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has (predictably) 3 parts: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12-Point Star 5"/>
          <p:cNvSpPr/>
          <p:nvPr/>
        </p:nvSpPr>
        <p:spPr>
          <a:xfrm rot="20808870">
            <a:off x="5475732" y="172716"/>
            <a:ext cx="3431873" cy="2433507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a</a:t>
            </a:r>
            <a:r>
              <a:rPr lang="en-US" sz="2400" dirty="0" smtClean="0">
                <a:latin typeface="Lobster Two"/>
                <a:cs typeface="Lobster Two"/>
              </a:rPr>
              <a:t> random experiment!!!</a:t>
            </a:r>
            <a:endParaRPr lang="en-US" sz="2400" dirty="0"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377145265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sample space </a:t>
            </a:r>
            <a:r>
              <a:rPr lang="en-US" dirty="0" smtClean="0"/>
              <a:t>is the set containing all possible outcomes from a random experiment</a:t>
            </a:r>
          </a:p>
          <a:p>
            <a:r>
              <a:rPr lang="en-US" dirty="0" smtClean="0"/>
              <a:t>“What can possibly happen (in the context of the random experiment?”</a:t>
            </a:r>
          </a:p>
          <a:p>
            <a:r>
              <a:rPr lang="en-US" dirty="0" smtClean="0"/>
              <a:t>Possible ≠ probable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cs typeface="All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436047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</a:t>
            </a:r>
            <a:r>
              <a:rPr lang="en-US" dirty="0"/>
              <a:t>experiment: toss a fair coin 2 </a:t>
            </a:r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65700" y="1574800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>
                <a:latin typeface="Gill Sans"/>
                <a:cs typeface="Gill Sans"/>
              </a:rPr>
              <a:t>“An </a:t>
            </a:r>
            <a:r>
              <a:rPr lang="en-US" i="1" dirty="0">
                <a:latin typeface="Gill Sans"/>
                <a:cs typeface="Gill Sans"/>
              </a:rPr>
              <a:t>idealized coin consists of a circular disk of zero thickness which, when thrown in the air and allowed to fall, will rest with either side face up ("heads" H or "tails" T) with equal probability</a:t>
            </a:r>
            <a:r>
              <a:rPr lang="en-US" i="1" dirty="0" smtClean="0">
                <a:latin typeface="Gill Sans"/>
                <a:cs typeface="Gill Sans"/>
              </a:rPr>
              <a:t>.”</a:t>
            </a:r>
            <a:endParaRPr lang="en-US" i="1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701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http://</a:t>
            </a:r>
            <a:r>
              <a:rPr lang="en-US" sz="1400" dirty="0" err="1">
                <a:latin typeface="Gill Sans"/>
                <a:cs typeface="Gill Sans"/>
              </a:rPr>
              <a:t>mathworld.wolfram.com</a:t>
            </a:r>
            <a:r>
              <a:rPr lang="en-US" sz="1400" dirty="0">
                <a:latin typeface="Gill Sans"/>
                <a:cs typeface="Gill Sans"/>
              </a:rPr>
              <a:t>/</a:t>
            </a:r>
            <a:r>
              <a:rPr lang="en-US" sz="1400" dirty="0" err="1">
                <a:latin typeface="Gill Sans"/>
                <a:cs typeface="Gill Sans"/>
              </a:rPr>
              <a:t>CoinTossing.html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17099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064000" y="1919000"/>
            <a:ext cx="3606800" cy="772711"/>
          </a:xfrm>
          <a:prstGeom prst="wedgeRectCallout">
            <a:avLst>
              <a:gd name="adj1" fmla="val -36774"/>
              <a:gd name="adj2" fmla="val -12465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873763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 1990, the following question appeared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in Parade Magazine’s “Ask Marilyn” column: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300" cap="none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you’re on a game show, and you’re given the choice of three doors. Behind one door is a car, behind the others, goats. You pick a door, say #1, and the host, who knows what’s behind the doors, opens another door, say #3, which has a goat. </a:t>
            </a:r>
            <a:r>
              <a:rPr lang="en-US" dirty="0" smtClean="0"/>
              <a:t>He </a:t>
            </a:r>
            <a:r>
              <a:rPr lang="en-US" dirty="0"/>
              <a:t>says to you, "Do you want to pick door #2?"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dirty="0"/>
              <a:t>it to your advantage to switch your choice of </a:t>
            </a:r>
            <a:r>
              <a:rPr lang="en-US" dirty="0" smtClean="0"/>
              <a:t>doors?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Craig </a:t>
            </a:r>
            <a:r>
              <a:rPr lang="en-US" i="1" dirty="0"/>
              <a:t>F.  Whitaker</a:t>
            </a:r>
            <a:br>
              <a:rPr lang="en-US" i="1" dirty="0"/>
            </a:br>
            <a:r>
              <a:rPr lang="en-US" i="1" dirty="0"/>
              <a:t>Columbia, Maryland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5959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611148" y="1254378"/>
            <a:ext cx="3606800" cy="814748"/>
          </a:xfrm>
          <a:custGeom>
            <a:avLst/>
            <a:gdLst>
              <a:gd name="connsiteX0" fmla="*/ 0 w 3606800"/>
              <a:gd name="connsiteY0" fmla="*/ 0 h 783728"/>
              <a:gd name="connsiteX1" fmla="*/ 601133 w 3606800"/>
              <a:gd name="connsiteY1" fmla="*/ 0 h 783728"/>
              <a:gd name="connsiteX2" fmla="*/ 477035 w 3606800"/>
              <a:gd name="connsiteY2" fmla="*/ -585076 h 783728"/>
              <a:gd name="connsiteX3" fmla="*/ 1502833 w 3606800"/>
              <a:gd name="connsiteY3" fmla="*/ 0 h 783728"/>
              <a:gd name="connsiteX4" fmla="*/ 3606800 w 3606800"/>
              <a:gd name="connsiteY4" fmla="*/ 0 h 783728"/>
              <a:gd name="connsiteX5" fmla="*/ 3606800 w 3606800"/>
              <a:gd name="connsiteY5" fmla="*/ 130621 h 783728"/>
              <a:gd name="connsiteX6" fmla="*/ 3606800 w 3606800"/>
              <a:gd name="connsiteY6" fmla="*/ 130621 h 783728"/>
              <a:gd name="connsiteX7" fmla="*/ 3606800 w 3606800"/>
              <a:gd name="connsiteY7" fmla="*/ 326553 h 783728"/>
              <a:gd name="connsiteX8" fmla="*/ 3606800 w 3606800"/>
              <a:gd name="connsiteY8" fmla="*/ 783728 h 783728"/>
              <a:gd name="connsiteX9" fmla="*/ 1502833 w 3606800"/>
              <a:gd name="connsiteY9" fmla="*/ 783728 h 783728"/>
              <a:gd name="connsiteX10" fmla="*/ 601133 w 3606800"/>
              <a:gd name="connsiteY10" fmla="*/ 783728 h 783728"/>
              <a:gd name="connsiteX11" fmla="*/ 601133 w 3606800"/>
              <a:gd name="connsiteY11" fmla="*/ 783728 h 783728"/>
              <a:gd name="connsiteX12" fmla="*/ 0 w 3606800"/>
              <a:gd name="connsiteY12" fmla="*/ 783728 h 783728"/>
              <a:gd name="connsiteX13" fmla="*/ 0 w 3606800"/>
              <a:gd name="connsiteY13" fmla="*/ 326553 h 783728"/>
              <a:gd name="connsiteX14" fmla="*/ 0 w 3606800"/>
              <a:gd name="connsiteY14" fmla="*/ 130621 h 783728"/>
              <a:gd name="connsiteX15" fmla="*/ 0 w 3606800"/>
              <a:gd name="connsiteY15" fmla="*/ 130621 h 783728"/>
              <a:gd name="connsiteX16" fmla="*/ 0 w 3606800"/>
              <a:gd name="connsiteY16" fmla="*/ 0 h 783728"/>
              <a:gd name="connsiteX0" fmla="*/ 0 w 3606800"/>
              <a:gd name="connsiteY0" fmla="*/ 144401 h 928129"/>
              <a:gd name="connsiteX1" fmla="*/ 601133 w 3606800"/>
              <a:gd name="connsiteY1" fmla="*/ 144401 h 928129"/>
              <a:gd name="connsiteX2" fmla="*/ 598220 w 3606800"/>
              <a:gd name="connsiteY2" fmla="*/ 0 h 928129"/>
              <a:gd name="connsiteX3" fmla="*/ 1502833 w 3606800"/>
              <a:gd name="connsiteY3" fmla="*/ 144401 h 928129"/>
              <a:gd name="connsiteX4" fmla="*/ 3606800 w 3606800"/>
              <a:gd name="connsiteY4" fmla="*/ 144401 h 928129"/>
              <a:gd name="connsiteX5" fmla="*/ 3606800 w 3606800"/>
              <a:gd name="connsiteY5" fmla="*/ 275022 h 928129"/>
              <a:gd name="connsiteX6" fmla="*/ 3606800 w 3606800"/>
              <a:gd name="connsiteY6" fmla="*/ 275022 h 928129"/>
              <a:gd name="connsiteX7" fmla="*/ 3606800 w 3606800"/>
              <a:gd name="connsiteY7" fmla="*/ 470954 h 928129"/>
              <a:gd name="connsiteX8" fmla="*/ 3606800 w 3606800"/>
              <a:gd name="connsiteY8" fmla="*/ 928129 h 928129"/>
              <a:gd name="connsiteX9" fmla="*/ 1502833 w 3606800"/>
              <a:gd name="connsiteY9" fmla="*/ 928129 h 928129"/>
              <a:gd name="connsiteX10" fmla="*/ 601133 w 3606800"/>
              <a:gd name="connsiteY10" fmla="*/ 928129 h 928129"/>
              <a:gd name="connsiteX11" fmla="*/ 601133 w 3606800"/>
              <a:gd name="connsiteY11" fmla="*/ 928129 h 928129"/>
              <a:gd name="connsiteX12" fmla="*/ 0 w 3606800"/>
              <a:gd name="connsiteY12" fmla="*/ 928129 h 928129"/>
              <a:gd name="connsiteX13" fmla="*/ 0 w 3606800"/>
              <a:gd name="connsiteY13" fmla="*/ 470954 h 928129"/>
              <a:gd name="connsiteX14" fmla="*/ 0 w 3606800"/>
              <a:gd name="connsiteY14" fmla="*/ 275022 h 928129"/>
              <a:gd name="connsiteX15" fmla="*/ 0 w 3606800"/>
              <a:gd name="connsiteY15" fmla="*/ 275022 h 928129"/>
              <a:gd name="connsiteX16" fmla="*/ 0 w 3606800"/>
              <a:gd name="connsiteY16" fmla="*/ 144401 h 9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6800" h="928129">
                <a:moveTo>
                  <a:pt x="0" y="144401"/>
                </a:moveTo>
                <a:lnTo>
                  <a:pt x="601133" y="144401"/>
                </a:lnTo>
                <a:lnTo>
                  <a:pt x="598220" y="0"/>
                </a:lnTo>
                <a:lnTo>
                  <a:pt x="1502833" y="144401"/>
                </a:lnTo>
                <a:lnTo>
                  <a:pt x="3606800" y="144401"/>
                </a:lnTo>
                <a:lnTo>
                  <a:pt x="3606800" y="275022"/>
                </a:lnTo>
                <a:lnTo>
                  <a:pt x="3606800" y="275022"/>
                </a:lnTo>
                <a:lnTo>
                  <a:pt x="3606800" y="470954"/>
                </a:lnTo>
                <a:lnTo>
                  <a:pt x="3606800" y="928129"/>
                </a:lnTo>
                <a:lnTo>
                  <a:pt x="1502833" y="928129"/>
                </a:lnTo>
                <a:lnTo>
                  <a:pt x="601133" y="928129"/>
                </a:lnTo>
                <a:lnTo>
                  <a:pt x="601133" y="928129"/>
                </a:lnTo>
                <a:lnTo>
                  <a:pt x="0" y="928129"/>
                </a:lnTo>
                <a:lnTo>
                  <a:pt x="0" y="470954"/>
                </a:lnTo>
                <a:lnTo>
                  <a:pt x="0" y="275022"/>
                </a:lnTo>
                <a:lnTo>
                  <a:pt x="0" y="275022"/>
                </a:lnTo>
                <a:lnTo>
                  <a:pt x="0" y="1444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654851" y="1301632"/>
            <a:ext cx="4191000" cy="1030489"/>
          </a:xfrm>
          <a:custGeom>
            <a:avLst/>
            <a:gdLst>
              <a:gd name="connsiteX0" fmla="*/ 0 w 4191000"/>
              <a:gd name="connsiteY0" fmla="*/ 0 h 698736"/>
              <a:gd name="connsiteX1" fmla="*/ 2444750 w 4191000"/>
              <a:gd name="connsiteY1" fmla="*/ 0 h 698736"/>
              <a:gd name="connsiteX2" fmla="*/ 2444750 w 4191000"/>
              <a:gd name="connsiteY2" fmla="*/ 0 h 698736"/>
              <a:gd name="connsiteX3" fmla="*/ 3492500 w 4191000"/>
              <a:gd name="connsiteY3" fmla="*/ 0 h 698736"/>
              <a:gd name="connsiteX4" fmla="*/ 4191000 w 4191000"/>
              <a:gd name="connsiteY4" fmla="*/ 0 h 698736"/>
              <a:gd name="connsiteX5" fmla="*/ 4191000 w 4191000"/>
              <a:gd name="connsiteY5" fmla="*/ 407596 h 698736"/>
              <a:gd name="connsiteX6" fmla="*/ 4191000 w 4191000"/>
              <a:gd name="connsiteY6" fmla="*/ 407596 h 698736"/>
              <a:gd name="connsiteX7" fmla="*/ 4191000 w 4191000"/>
              <a:gd name="connsiteY7" fmla="*/ 582280 h 698736"/>
              <a:gd name="connsiteX8" fmla="*/ 4191000 w 4191000"/>
              <a:gd name="connsiteY8" fmla="*/ 698736 h 698736"/>
              <a:gd name="connsiteX9" fmla="*/ 3492500 w 4191000"/>
              <a:gd name="connsiteY9" fmla="*/ 698736 h 698736"/>
              <a:gd name="connsiteX10" fmla="*/ 4455997 w 4191000"/>
              <a:gd name="connsiteY10" fmla="*/ 1801670 h 698736"/>
              <a:gd name="connsiteX11" fmla="*/ 2444750 w 4191000"/>
              <a:gd name="connsiteY11" fmla="*/ 698736 h 698736"/>
              <a:gd name="connsiteX12" fmla="*/ 0 w 4191000"/>
              <a:gd name="connsiteY12" fmla="*/ 698736 h 698736"/>
              <a:gd name="connsiteX13" fmla="*/ 0 w 4191000"/>
              <a:gd name="connsiteY13" fmla="*/ 582280 h 698736"/>
              <a:gd name="connsiteX14" fmla="*/ 0 w 4191000"/>
              <a:gd name="connsiteY14" fmla="*/ 407596 h 698736"/>
              <a:gd name="connsiteX15" fmla="*/ 0 w 4191000"/>
              <a:gd name="connsiteY15" fmla="*/ 407596 h 698736"/>
              <a:gd name="connsiteX16" fmla="*/ 0 w 4191000"/>
              <a:gd name="connsiteY16" fmla="*/ 0 h 698736"/>
              <a:gd name="connsiteX0" fmla="*/ 0 w 4191000"/>
              <a:gd name="connsiteY0" fmla="*/ 0 h 1030489"/>
              <a:gd name="connsiteX1" fmla="*/ 2444750 w 4191000"/>
              <a:gd name="connsiteY1" fmla="*/ 0 h 1030489"/>
              <a:gd name="connsiteX2" fmla="*/ 2444750 w 4191000"/>
              <a:gd name="connsiteY2" fmla="*/ 0 h 1030489"/>
              <a:gd name="connsiteX3" fmla="*/ 3492500 w 4191000"/>
              <a:gd name="connsiteY3" fmla="*/ 0 h 1030489"/>
              <a:gd name="connsiteX4" fmla="*/ 4191000 w 4191000"/>
              <a:gd name="connsiteY4" fmla="*/ 0 h 1030489"/>
              <a:gd name="connsiteX5" fmla="*/ 4191000 w 4191000"/>
              <a:gd name="connsiteY5" fmla="*/ 407596 h 1030489"/>
              <a:gd name="connsiteX6" fmla="*/ 4191000 w 4191000"/>
              <a:gd name="connsiteY6" fmla="*/ 407596 h 1030489"/>
              <a:gd name="connsiteX7" fmla="*/ 4191000 w 4191000"/>
              <a:gd name="connsiteY7" fmla="*/ 582280 h 1030489"/>
              <a:gd name="connsiteX8" fmla="*/ 4191000 w 4191000"/>
              <a:gd name="connsiteY8" fmla="*/ 698736 h 1030489"/>
              <a:gd name="connsiteX9" fmla="*/ 3492500 w 4191000"/>
              <a:gd name="connsiteY9" fmla="*/ 698736 h 1030489"/>
              <a:gd name="connsiteX10" fmla="*/ 2450927 w 4191000"/>
              <a:gd name="connsiteY10" fmla="*/ 1030489 h 1030489"/>
              <a:gd name="connsiteX11" fmla="*/ 2444750 w 4191000"/>
              <a:gd name="connsiteY11" fmla="*/ 698736 h 1030489"/>
              <a:gd name="connsiteX12" fmla="*/ 0 w 4191000"/>
              <a:gd name="connsiteY12" fmla="*/ 698736 h 1030489"/>
              <a:gd name="connsiteX13" fmla="*/ 0 w 4191000"/>
              <a:gd name="connsiteY13" fmla="*/ 582280 h 1030489"/>
              <a:gd name="connsiteX14" fmla="*/ 0 w 4191000"/>
              <a:gd name="connsiteY14" fmla="*/ 407596 h 1030489"/>
              <a:gd name="connsiteX15" fmla="*/ 0 w 4191000"/>
              <a:gd name="connsiteY15" fmla="*/ 407596 h 1030489"/>
              <a:gd name="connsiteX16" fmla="*/ 0 w 4191000"/>
              <a:gd name="connsiteY16" fmla="*/ 0 h 103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91000" h="1030489">
                <a:moveTo>
                  <a:pt x="0" y="0"/>
                </a:moveTo>
                <a:lnTo>
                  <a:pt x="2444750" y="0"/>
                </a:lnTo>
                <a:lnTo>
                  <a:pt x="2444750" y="0"/>
                </a:lnTo>
                <a:lnTo>
                  <a:pt x="3492500" y="0"/>
                </a:lnTo>
                <a:lnTo>
                  <a:pt x="4191000" y="0"/>
                </a:lnTo>
                <a:lnTo>
                  <a:pt x="4191000" y="407596"/>
                </a:lnTo>
                <a:lnTo>
                  <a:pt x="4191000" y="407596"/>
                </a:lnTo>
                <a:lnTo>
                  <a:pt x="4191000" y="582280"/>
                </a:lnTo>
                <a:lnTo>
                  <a:pt x="4191000" y="698736"/>
                </a:lnTo>
                <a:lnTo>
                  <a:pt x="3492500" y="698736"/>
                </a:lnTo>
                <a:lnTo>
                  <a:pt x="2450927" y="1030489"/>
                </a:lnTo>
                <a:lnTo>
                  <a:pt x="2444750" y="698736"/>
                </a:lnTo>
                <a:lnTo>
                  <a:pt x="0" y="698736"/>
                </a:lnTo>
                <a:lnTo>
                  <a:pt x="0" y="582280"/>
                </a:lnTo>
                <a:lnTo>
                  <a:pt x="0" y="407596"/>
                </a:lnTo>
                <a:lnTo>
                  <a:pt x="0" y="407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not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9500" y="2273300"/>
            <a:ext cx="952500" cy="1003300"/>
            <a:chOff x="1257300" y="5549900"/>
            <a:chExt cx="1155700" cy="1168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r="48913"/>
            <a:stretch/>
          </p:blipFill>
          <p:spPr>
            <a:xfrm>
              <a:off x="1257300" y="5549900"/>
              <a:ext cx="596900" cy="1168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51087"/>
            <a:stretch/>
          </p:blipFill>
          <p:spPr>
            <a:xfrm>
              <a:off x="1841500" y="5549900"/>
              <a:ext cx="571500" cy="1168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96602" y="3429001"/>
            <a:ext cx="930532" cy="1003300"/>
            <a:chOff x="2844800" y="5308600"/>
            <a:chExt cx="1061652" cy="11684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4884" y="5308600"/>
              <a:ext cx="631568" cy="1168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44800" y="5308601"/>
              <a:ext cx="631568" cy="11684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2250" y="4610100"/>
            <a:ext cx="1866900" cy="11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4430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outcome is one element in the sample space,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i="1" baseline="-25000" dirty="0" smtClean="0">
                <a:solidFill>
                  <a:srgbClr val="000000"/>
                </a:solidFill>
              </a:rPr>
              <a:t>1,…n</a:t>
            </a:r>
            <a:r>
              <a:rPr lang="en-US" dirty="0" smtClean="0">
                <a:solidFill>
                  <a:srgbClr val="000000"/>
                </a:solidFill>
              </a:rPr>
              <a:t>∈</a:t>
            </a:r>
            <a:r>
              <a:rPr lang="en-US" dirty="0">
                <a:solidFill>
                  <a:srgbClr val="000000"/>
                </a:solidFill>
              </a:rPr>
              <a:t>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76006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The set of all outcomes </a:t>
            </a:r>
            <a:r>
              <a:rPr lang="en-US" dirty="0">
                <a:solidFill>
                  <a:srgbClr val="000000"/>
                </a:solidFill>
              </a:rPr>
              <a:t>is denoted </a:t>
            </a:r>
            <a:r>
              <a:rPr lang="en-US" dirty="0" smtClean="0">
                <a:solidFill>
                  <a:srgbClr val="000000"/>
                </a:solidFill>
              </a:rPr>
              <a:t>𝛚 such that 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3791654" y="2273300"/>
            <a:ext cx="784860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91654" y="1669990"/>
            <a:ext cx="7848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𝛚</a:t>
            </a:r>
          </a:p>
        </p:txBody>
      </p:sp>
    </p:spTree>
    <p:extLst>
      <p:ext uri="{BB962C8B-B14F-4D97-AF65-F5344CB8AC3E}">
        <p14:creationId xmlns:p14="http://schemas.microsoft.com/office/powerpoint/2010/main" val="290991074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8603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(A, B, etc.)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>
                <a:solidFill>
                  <a:srgbClr val="FF66CC"/>
                </a:solidFill>
                <a:latin typeface="Lobster Two"/>
                <a:cs typeface="Lobster Two"/>
              </a:rPr>
              <a:t>event</a:t>
            </a:r>
            <a:r>
              <a:rPr lang="en-US" dirty="0"/>
              <a:t> is a set of </a:t>
            </a:r>
            <a:r>
              <a:rPr lang="en-US" dirty="0" smtClean="0"/>
              <a:t>outcomes to </a:t>
            </a:r>
            <a:r>
              <a:rPr lang="en-US" dirty="0"/>
              <a:t>which a probability is </a:t>
            </a:r>
            <a:r>
              <a:rPr lang="en-US" dirty="0" smtClean="0"/>
              <a:t>assigned</a:t>
            </a:r>
          </a:p>
          <a:p>
            <a:pPr lvl="1"/>
            <a:r>
              <a:rPr lang="en-US" dirty="0" smtClean="0"/>
              <a:t>Notation: capital letters (i.e., A)</a:t>
            </a:r>
          </a:p>
          <a:p>
            <a:pPr lvl="1"/>
            <a:r>
              <a:rPr lang="en-US" dirty="0" smtClean="0"/>
              <a:t>The actual letter means nothing</a:t>
            </a:r>
          </a:p>
          <a:p>
            <a:r>
              <a:rPr lang="en-US" dirty="0" smtClean="0"/>
              <a:t>By definition, set of events is a subset of the sample space</a:t>
            </a:r>
          </a:p>
          <a:p>
            <a:pPr lvl="1"/>
            <a:r>
              <a:rPr lang="en-US" dirty="0" smtClean="0"/>
              <a:t>A ⊆ </a:t>
            </a:r>
            <a:r>
              <a:rPr lang="en-US" b="1" dirty="0"/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4910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A: same result on both flips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4610100"/>
            <a:ext cx="431800" cy="21336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175075" y="5386457"/>
            <a:ext cx="530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A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4883259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B: exactly one head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2273300"/>
            <a:ext cx="431800" cy="21590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2350" y="2922657"/>
            <a:ext cx="473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B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14435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C: two heads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6514" y="4757807"/>
            <a:ext cx="1063682" cy="707886"/>
            <a:chOff x="4576514" y="2408307"/>
            <a:chExt cx="1063682" cy="707886"/>
          </a:xfrm>
        </p:grpSpPr>
        <p:sp>
          <p:nvSpPr>
            <p:cNvPr id="40" name="TextBox 39"/>
            <p:cNvSpPr txBox="1"/>
            <p:nvPr/>
          </p:nvSpPr>
          <p:spPr>
            <a:xfrm>
              <a:off x="5092350" y="2408307"/>
              <a:ext cx="5478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66CC"/>
                  </a:solidFill>
                  <a:latin typeface="Gill Sans"/>
                  <a:cs typeface="Gill Sans"/>
                </a:rPr>
                <a:t>C</a:t>
              </a:r>
            </a:p>
          </p:txBody>
        </p:sp>
        <p:cxnSp>
          <p:nvCxnSpPr>
            <p:cNvPr id="29" name="Straight Connector 28"/>
            <p:cNvCxnSpPr>
              <a:stCxn id="40" idx="1"/>
              <a:endCxn id="25" idx="3"/>
            </p:cNvCxnSpPr>
            <p:nvPr/>
          </p:nvCxnSpPr>
          <p:spPr>
            <a:xfrm flipH="1">
              <a:off x="4576514" y="2762250"/>
              <a:ext cx="515836" cy="6350"/>
            </a:xfrm>
            <a:prstGeom prst="line">
              <a:avLst/>
            </a:prstGeom>
            <a:ln w="50800">
              <a:solidFill>
                <a:srgbClr val="FF66CC"/>
              </a:solidFill>
              <a:prstDash val="sysDash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ular Callout 40"/>
          <p:cNvSpPr/>
          <p:nvPr/>
        </p:nvSpPr>
        <p:spPr>
          <a:xfrm>
            <a:off x="5956300" y="2535970"/>
            <a:ext cx="2997200" cy="904047"/>
          </a:xfrm>
          <a:prstGeom prst="wedgeRectCallout">
            <a:avLst>
              <a:gd name="adj1" fmla="val 49355"/>
              <a:gd name="adj2" fmla="val 14658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C is an elementary event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311556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3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1973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Maps the events (of interest) to their probably </a:t>
                </a:r>
              </a:p>
              <a:p>
                <a:r>
                  <a:rPr lang="en-US" dirty="0" smtClean="0"/>
                  <a:t>B =&gt; [0,1]</a:t>
                </a:r>
              </a:p>
              <a:p>
                <a:endParaRPr lang="en-US" dirty="0" smtClean="0"/>
              </a:p>
              <a:p>
                <a:r>
                  <a:rPr lang="en-US" dirty="0"/>
                  <a:t>Kolmogorov’s </a:t>
                </a:r>
                <a:r>
                  <a:rPr lang="en-US" dirty="0" smtClean="0"/>
                  <a:t>Axioms</a:t>
                </a:r>
              </a:p>
              <a:p>
                <a:pPr lvl="1"/>
                <a:r>
                  <a:rPr lang="en-US" dirty="0" smtClean="0"/>
                  <a:t>P(A</a:t>
                </a:r>
                <a:r>
                  <a:rPr lang="en-US" dirty="0"/>
                  <a:t>) ≥ 0, for all A ∈ B.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P(</a:t>
                </a:r>
                <a:r>
                  <a:rPr lang="el-GR" dirty="0"/>
                  <a:t>Ω) = 1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Countable </a:t>
                </a:r>
                <a:r>
                  <a:rPr lang="en-US" dirty="0"/>
                  <a:t>additivity: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A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</a:t>
                </a:r>
                <a:r>
                  <a:rPr lang="en-US" dirty="0"/>
                  <a:t>A</a:t>
                </a:r>
                <a:r>
                  <a:rPr lang="en-US" baseline="-25000" dirty="0"/>
                  <a:t>2</a:t>
                </a:r>
                <a:r>
                  <a:rPr lang="en-US" dirty="0"/>
                  <a:t>, · · · ∈ B are pairwise disjoint (i.e., A</a:t>
                </a:r>
                <a:r>
                  <a:rPr lang="en-US" baseline="-25000" dirty="0"/>
                  <a:t>i</a:t>
                </a:r>
                <a:r>
                  <a:rPr lang="en-US" dirty="0"/>
                  <a:t> ∩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j</a:t>
                </a:r>
                <a:r>
                  <a:rPr lang="en-US" dirty="0"/>
                  <a:t> = ∅, for all </a:t>
                </a:r>
                <a:r>
                  <a:rPr lang="en-US" dirty="0" err="1"/>
                  <a:t>i</a:t>
                </a:r>
                <a:r>
                  <a:rPr lang="en-US" dirty="0"/>
                  <a:t> ≠</a:t>
                </a:r>
                <a:r>
                  <a:rPr lang="en-US" dirty="0" smtClean="0"/>
                  <a:t> </a:t>
                </a:r>
                <a:r>
                  <a:rPr lang="en-US" dirty="0"/>
                  <a:t>j), then P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b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/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i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)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dirty="0"/>
                          <m:t>∞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Ai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04718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oa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3338"/>
          <a:stretch/>
        </p:blipFill>
        <p:spPr>
          <a:xfrm>
            <a:off x="-19878" y="705458"/>
            <a:ext cx="9163878" cy="58546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Lobster Two"/>
                <a:cs typeface="Lobster Two"/>
              </a:rPr>
              <a:t>Yes; you should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Switch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-- Marilyn </a:t>
            </a:r>
            <a:r>
              <a:rPr lang="en-US" dirty="0" err="1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vos</a:t>
            </a:r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Savant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700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marilynvossavant.com</a:t>
            </a:r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/game-show-problem/</a:t>
            </a:r>
          </a:p>
        </p:txBody>
      </p:sp>
    </p:spTree>
    <p:extLst>
      <p:ext uri="{BB962C8B-B14F-4D97-AF65-F5344CB8AC3E}">
        <p14:creationId xmlns:p14="http://schemas.microsoft.com/office/powerpoint/2010/main" val="91623862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the probability function?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2273300"/>
            <a:ext cx="431800" cy="21590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2350" y="2922657"/>
            <a:ext cx="473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B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515771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Pictures are difficult 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194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90412" y="1381204"/>
            <a:ext cx="1924092" cy="707886"/>
            <a:chOff x="1290412" y="1381204"/>
            <a:chExt cx="1924092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290412" y="1381204"/>
              <a:ext cx="880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81235" y="1381204"/>
              <a:ext cx="933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22526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0412" y="1381204"/>
            <a:ext cx="880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st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81235" y="1393904"/>
            <a:ext cx="933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6647576" y="2425675"/>
            <a:ext cx="2369423" cy="2017642"/>
          </a:xfrm>
          <a:prstGeom prst="wedgeRectCallout">
            <a:avLst>
              <a:gd name="adj1" fmla="val 54672"/>
              <a:gd name="adj2" fmla="val 1164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You need a function that maps outcomes and events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onto real numbers</a:t>
            </a:r>
            <a:endParaRPr lang="en-US" sz="22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7388084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Lobster Two"/>
                <a:cs typeface="Lobster Two"/>
              </a:rPr>
              <a:t>n</a:t>
            </a:r>
            <a:r>
              <a:rPr lang="en-US" sz="3600" dirty="0" smtClean="0">
                <a:solidFill>
                  <a:schemeClr val="tx1"/>
                </a:solidFill>
                <a:latin typeface="Lobster Two"/>
                <a:cs typeface="Lobster Two"/>
              </a:rPr>
              <a:t>either random nor variables</a:t>
            </a:r>
            <a:endParaRPr lang="en-US" sz="3600" dirty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269729101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function</a:t>
            </a:r>
            <a:r>
              <a:rPr lang="en-US" dirty="0" smtClean="0"/>
              <a:t> that associates a real number with an event</a:t>
            </a:r>
          </a:p>
          <a:p>
            <a:pPr lvl="1"/>
            <a:r>
              <a:rPr lang="en-US" b="1" dirty="0" smtClean="0"/>
              <a:t>Input: </a:t>
            </a:r>
            <a:r>
              <a:rPr lang="en-US" dirty="0" smtClean="0"/>
              <a:t>𝛀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Output: </a:t>
            </a:r>
            <a:r>
              <a:rPr lang="en-US" dirty="0" smtClean="0"/>
              <a:t>numeric sample space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138947"/>
              </p:ext>
            </p:extLst>
          </p:nvPr>
        </p:nvGraphicFramePr>
        <p:xfrm>
          <a:off x="457200" y="2603500"/>
          <a:ext cx="8229600" cy="370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30053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465533713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512468" y="4787746"/>
            <a:ext cx="2406315" cy="1511454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33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Arbitrary, nothing to do with probability yet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6700" y="4269447"/>
            <a:ext cx="36957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2 billion, 0, 0, 2 billion</a:t>
            </a:r>
            <a:endParaRPr lang="en-US" sz="2600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9121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140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556954" y="2273301"/>
            <a:ext cx="540559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>
            <a:off x="7099300" y="3429000"/>
            <a:ext cx="1917700" cy="501649"/>
          </a:xfrm>
          <a:prstGeom prst="wedgeRectCallout">
            <a:avLst>
              <a:gd name="adj1" fmla="val -99519"/>
              <a:gd name="adj2" fmla="val 1361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These are </a:t>
            </a:r>
            <a:r>
              <a:rPr lang="en-US" sz="24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endParaRPr lang="en-US" sz="2400" i="1" dirty="0" smtClean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38323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105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 always switch doors after Monty Hall reveals a goat, then your odds of winning are two-in-three, or 66.7 percent on average. If you keep your original choice, your chances of winning are just one-in-three, or 33 percent on average.</a:t>
            </a:r>
          </a:p>
          <a:p>
            <a:r>
              <a:rPr lang="en-US" dirty="0" smtClean="0"/>
              <a:t>That seems weird, because after Monty reveals a goat, there are two closed doors left, and it might seem as if there should be a 50-50 chance that the car is behind either door.</a:t>
            </a:r>
            <a:endParaRPr lang="en-US" dirty="0"/>
          </a:p>
        </p:txBody>
      </p:sp>
      <p:pic>
        <p:nvPicPr>
          <p:cNvPr id="6" name="Picture 5" descr="Screen Shot 2013-04-24 at 9.37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76" y="4222782"/>
            <a:ext cx="4381805" cy="25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80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Capital letters used to denote (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etc.)</a:t>
            </a:r>
          </a:p>
          <a:p>
            <a:endParaRPr lang="en-US" dirty="0" smtClean="0"/>
          </a:p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Q</a:t>
            </a:r>
            <a:r>
              <a:rPr lang="en-US" dirty="0" smtClean="0"/>
              <a:t> = set of real numbers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/>
          </a:p>
          <a:p>
            <a:r>
              <a:rPr lang="en-US" dirty="0" smtClean="0"/>
              <a:t>Random variable (</a:t>
            </a:r>
            <a:r>
              <a:rPr lang="en-US" dirty="0" err="1" smtClean="0"/>
              <a:t>rv</a:t>
            </a:r>
            <a:r>
              <a:rPr lang="en-US" dirty="0" smtClean="0"/>
              <a:t>):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a function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: 𝛀 </a:t>
            </a:r>
            <a:r>
              <a:rPr lang="en-US" dirty="0" smtClean="0">
                <a:sym typeface="Wingdings"/>
              </a:rPr>
              <a:t>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Discrete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Z </a:t>
            </a:r>
            <a:r>
              <a:rPr lang="en-US" dirty="0" smtClean="0">
                <a:sym typeface="Wingdings"/>
              </a:rPr>
              <a:t>countable set, e.g., a subset of integers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Continuous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is a subset of real numbers</a:t>
            </a:r>
          </a:p>
          <a:p>
            <a:endParaRPr lang="en-US" dirty="0" smtClean="0"/>
          </a:p>
          <a:p>
            <a:r>
              <a:rPr lang="en-US" dirty="0" smtClean="0"/>
              <a:t>A function </a:t>
            </a:r>
            <a:r>
              <a:rPr lang="en-US" i="1" dirty="0" smtClean="0">
                <a:latin typeface="Times New Roman"/>
                <a:cs typeface="Times New Roman"/>
              </a:rPr>
              <a:t>f(X) </a:t>
            </a:r>
            <a:r>
              <a:rPr lang="en-US" dirty="0" smtClean="0"/>
              <a:t>of a </a:t>
            </a:r>
            <a:r>
              <a:rPr lang="en-US" dirty="0" err="1" smtClean="0"/>
              <a:t>r</a:t>
            </a:r>
            <a:r>
              <a:rPr lang="en-US" dirty="0" err="1"/>
              <a:t>v</a:t>
            </a:r>
            <a:r>
              <a:rPr lang="en-US" dirty="0" smtClean="0"/>
              <a:t> is also an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9667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Same </a:t>
            </a:r>
            <a:r>
              <a:rPr lang="en-US" dirty="0"/>
              <a:t>letter, </a:t>
            </a:r>
            <a:r>
              <a:rPr lang="en-US" i="1" dirty="0"/>
              <a:t>but in lower case, </a:t>
            </a:r>
            <a:r>
              <a:rPr lang="en-US" dirty="0"/>
              <a:t>used to represent the outcomes or observed values </a:t>
            </a:r>
          </a:p>
          <a:p>
            <a:endParaRPr lang="en-US" b="1" dirty="0" smtClean="0"/>
          </a:p>
          <a:p>
            <a:r>
              <a:rPr lang="en-US" b="1" dirty="0" smtClean="0"/>
              <a:t>This </a:t>
            </a:r>
            <a:r>
              <a:rPr lang="en-US" b="1" dirty="0"/>
              <a:t>is not a typo, it actually means something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>
                <a:latin typeface="Times New Roman"/>
                <a:cs typeface="Times New Roman"/>
              </a:rPr>
              <a:t>X = x </a:t>
            </a:r>
            <a:r>
              <a:rPr lang="en-US" dirty="0"/>
              <a:t>“the event that </a:t>
            </a:r>
            <a:r>
              <a:rPr lang="en-US" dirty="0" err="1"/>
              <a:t>rv</a:t>
            </a:r>
            <a:r>
              <a:rPr lang="en-US" dirty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dirty="0"/>
              <a:t> </a:t>
            </a:r>
            <a:r>
              <a:rPr lang="en-US" dirty="0"/>
              <a:t>takes on the value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” 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Why call it an </a:t>
            </a:r>
            <a:r>
              <a:rPr lang="en-US" dirty="0" err="1" smtClean="0"/>
              <a:t>rv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</a:t>
            </a:r>
            <a:r>
              <a:rPr lang="en-US" dirty="0" smtClean="0"/>
              <a:t> because observed value depends on outcome of random experiment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Variable</a:t>
            </a:r>
            <a:r>
              <a:rPr lang="en-US" dirty="0" smtClean="0"/>
              <a:t> because different values are possible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7889"/>
            <a:ext cx="4038600" cy="4048721"/>
          </a:xfrm>
        </p:spPr>
      </p:pic>
    </p:spTree>
    <p:extLst>
      <p:ext uri="{BB962C8B-B14F-4D97-AF65-F5344CB8AC3E}">
        <p14:creationId xmlns:p14="http://schemas.microsoft.com/office/powerpoint/2010/main" val="264731687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to probability…</a:t>
            </a:r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880047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4211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01001000111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386347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2098171" y="1778007"/>
            <a:ext cx="4950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Gill Sans"/>
                <a:cs typeface="Gill Sans"/>
              </a:rPr>
              <a:t>Probability distribution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8084" y="4162926"/>
            <a:ext cx="336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½ ½ ½ ½ ½ ½ 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sp>
        <p:nvSpPr>
          <p:cNvPr id="8" name="Down Arrow Callout 7"/>
          <p:cNvSpPr/>
          <p:nvPr/>
        </p:nvSpPr>
        <p:spPr>
          <a:xfrm>
            <a:off x="5347368" y="2745482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between 0 and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5347368" y="4686146"/>
            <a:ext cx="2406315" cy="139715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518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sum to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own Arrow Callout 10"/>
          <p:cNvSpPr/>
          <p:nvPr/>
        </p:nvSpPr>
        <p:spPr>
          <a:xfrm>
            <a:off x="1136316" y="2747764"/>
            <a:ext cx="2727158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 real numbers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X(𝛚) = x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019034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flip a fair penny, the probability of heads is 50%</a:t>
            </a:r>
          </a:p>
          <a:p>
            <a:pPr marL="457200" lvl="2"/>
            <a:r>
              <a:rPr lang="en-US" dirty="0"/>
              <a:t>𝑝(H) </a:t>
            </a:r>
            <a:r>
              <a:rPr lang="en-US" dirty="0" smtClean="0"/>
              <a:t>= 𝑝</a:t>
            </a:r>
            <a:r>
              <a:rPr lang="en-US" dirty="0"/>
              <a:t>(T) = .5 </a:t>
            </a:r>
            <a:endParaRPr lang="en-US" dirty="0" smtClean="0"/>
          </a:p>
          <a:p>
            <a:r>
              <a:rPr lang="en-US" b="1" dirty="0" smtClean="0"/>
              <a:t>𝛀 </a:t>
            </a:r>
            <a:r>
              <a:rPr lang="en-US" dirty="0" smtClean="0"/>
              <a:t>= {(H), (T)}</a:t>
            </a:r>
          </a:p>
          <a:p>
            <a:r>
              <a:rPr lang="en-US" dirty="0" smtClean="0"/>
              <a:t>𝛚 = </a:t>
            </a:r>
            <a:r>
              <a:rPr lang="en-US" dirty="0"/>
              <a:t>{(H), (T)}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/>
              <a:t>(</a:t>
            </a:r>
            <a:r>
              <a:rPr lang="en-US" dirty="0" smtClean="0"/>
              <a:t>𝛚) = 1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 H;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</a:t>
            </a:r>
            <a:r>
              <a:rPr lang="en-US" dirty="0" smtClean="0"/>
              <a:t>= 0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T</a:t>
            </a:r>
          </a:p>
          <a:p>
            <a:r>
              <a:rPr lang="en-US" dirty="0" smtClean="0"/>
              <a:t>P(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= </a:t>
            </a:r>
            <a:r>
              <a:rPr lang="en-US" dirty="0" smtClean="0"/>
              <a:t>1) = 0.5</a:t>
            </a:r>
          </a:p>
          <a:p>
            <a:r>
              <a:rPr lang="en-US" dirty="0" smtClean="0"/>
              <a:t>But what if I flip two coins?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5625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Equally likely (ordered) outcomes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1524001"/>
            <a:ext cx="3931920" cy="50719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If I flip two fair pennies, the </a:t>
            </a:r>
            <a:r>
              <a:rPr lang="en-US" dirty="0" smtClean="0"/>
              <a:t>probability</a:t>
            </a:r>
            <a:r>
              <a:rPr lang="en-US" dirty="0"/>
              <a:t> </a:t>
            </a:r>
            <a:r>
              <a:rPr lang="en-US" dirty="0" smtClean="0"/>
              <a:t>of heads </a:t>
            </a:r>
            <a:r>
              <a:rPr lang="en-US" dirty="0"/>
              <a:t>on each flip is still 50</a:t>
            </a:r>
            <a:r>
              <a:rPr lang="en-US" dirty="0" smtClean="0"/>
              <a:t>%</a:t>
            </a:r>
          </a:p>
          <a:p>
            <a:pPr lvl="1"/>
            <a:r>
              <a:rPr lang="en-US" dirty="0"/>
              <a:t>𝑝(H) =𝑝(T) = .5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i="1" dirty="0" smtClean="0"/>
              <a:t>ordered</a:t>
            </a:r>
            <a:r>
              <a:rPr lang="en-US" dirty="0" smtClean="0"/>
              <a:t> outcomes here are equally likely</a:t>
            </a:r>
          </a:p>
          <a:p>
            <a:r>
              <a:rPr lang="en-US" dirty="0" smtClean="0"/>
              <a:t>P(H, T) = P(H ∩ T) = .5 ⨉ .5 = ¼</a:t>
            </a:r>
          </a:p>
          <a:p>
            <a:r>
              <a:rPr lang="en-US" dirty="0" smtClean="0"/>
              <a:t>P(H, T) = P(T, H) = ¼ so the probabilities are equal, but 𝛚</a:t>
            </a:r>
            <a:r>
              <a:rPr lang="en-US" baseline="-25000" dirty="0" smtClean="0"/>
              <a:t>1</a:t>
            </a:r>
            <a:r>
              <a:rPr lang="en-US" dirty="0" smtClean="0"/>
              <a:t> ≠𝛚</a:t>
            </a:r>
            <a:r>
              <a:rPr lang="en-US" baseline="-25000" dirty="0" smtClean="0"/>
              <a:t>2 </a:t>
            </a:r>
            <a:r>
              <a:rPr lang="en-US" dirty="0" smtClean="0"/>
              <a:t>in the sample space 𝛀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20794" y="1381204"/>
            <a:ext cx="1861841" cy="707886"/>
            <a:chOff x="1320794" y="1381204"/>
            <a:chExt cx="186184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320794" y="1381204"/>
              <a:ext cx="819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13103" y="1381204"/>
              <a:ext cx="869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4319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8" name="Rectangular Callout 57"/>
          <p:cNvSpPr/>
          <p:nvPr/>
        </p:nvSpPr>
        <p:spPr>
          <a:xfrm>
            <a:off x="6311900" y="391608"/>
            <a:ext cx="2766350" cy="1525327"/>
          </a:xfrm>
          <a:prstGeom prst="wedgeRectCallout">
            <a:avLst>
              <a:gd name="adj1" fmla="val -122536"/>
              <a:gd name="adj2" fmla="val 10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X(𝛚)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ignores order, but that doesn’t mean that order does not matter when defining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 or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P(X(𝛚))</a:t>
            </a:r>
          </a:p>
        </p:txBody>
      </p:sp>
    </p:spTree>
    <p:extLst>
      <p:ext uri="{BB962C8B-B14F-4D97-AF65-F5344CB8AC3E}">
        <p14:creationId xmlns:p14="http://schemas.microsoft.com/office/powerpoint/2010/main" val="1558188096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112366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5436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54363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803538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803538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2" y="1112798"/>
            <a:ext cx="174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51554" y="406528"/>
            <a:ext cx="955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</a:t>
            </a:r>
            <a:r>
              <a:rPr lang="en-US" sz="2400" i="1" baseline="-25000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040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4" grpId="0"/>
      <p:bldP spid="30" grpId="0"/>
      <p:bldP spid="31" grpId="0"/>
      <p:bldP spid="32" grpId="0" animBg="1"/>
      <p:bldP spid="3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things are all different!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Events: e.g., a fair coin flip lands on its tail</a:t>
            </a:r>
          </a:p>
          <a:p>
            <a:pPr lvl="1"/>
            <a:r>
              <a:rPr lang="en-US" dirty="0" smtClean="0"/>
              <a:t>This is an elementary event b/c refers to 1 outcome</a:t>
            </a:r>
          </a:p>
          <a:p>
            <a:r>
              <a:rPr lang="en-US" dirty="0" smtClean="0"/>
              <a:t>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</a:p>
          <a:p>
            <a:pPr lvl="1"/>
            <a:r>
              <a:rPr lang="en-US" dirty="0" smtClean="0"/>
              <a:t>More clearly and less compactly: </a:t>
            </a:r>
            <a:r>
              <a:rPr lang="en-US" i="1" dirty="0" smtClean="0">
                <a:latin typeface="Times New Roman"/>
                <a:cs typeface="Times New Roman"/>
              </a:rPr>
              <a:t>X(</a:t>
            </a:r>
            <a:r>
              <a:rPr lang="en-US" i="1" dirty="0" err="1" smtClean="0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pPr marL="182880" lvl="1"/>
            <a:r>
              <a:rPr lang="en-US" dirty="0" smtClean="0"/>
              <a:t>Observation of 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>
                <a:latin typeface="Times New Roman"/>
                <a:cs typeface="Times New Roman"/>
              </a:rPr>
              <a:t>= 5</a:t>
            </a:r>
          </a:p>
          <a:p>
            <a:pPr marL="457200" lvl="2"/>
            <a:r>
              <a:rPr lang="en-US" dirty="0" smtClean="0"/>
              <a:t>More </a:t>
            </a:r>
            <a:r>
              <a:rPr lang="en-US" dirty="0"/>
              <a:t>clearly and less compactly: </a:t>
            </a:r>
            <a:r>
              <a:rPr lang="en-US" i="1" dirty="0">
                <a:latin typeface="Times New Roman"/>
                <a:cs typeface="Times New Roman"/>
              </a:rPr>
              <a:t>X(</a:t>
            </a:r>
            <a:r>
              <a:rPr lang="en-US" i="1" dirty="0" err="1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  <a:r>
              <a:rPr lang="en-US" dirty="0" smtClean="0">
                <a:latin typeface="Times New Roman"/>
                <a:cs typeface="Times New Roman"/>
              </a:rPr>
              <a:t> = 5</a:t>
            </a:r>
          </a:p>
          <a:p>
            <a:r>
              <a:rPr lang="en-US" dirty="0" smtClean="0"/>
              <a:t>A parameter: e.g., the probability 𝑝 </a:t>
            </a:r>
            <a:r>
              <a:rPr lang="en-US" dirty="0"/>
              <a:t>of </a:t>
            </a:r>
            <a:r>
              <a:rPr lang="en-US" dirty="0" smtClean="0"/>
              <a:t>heads is ½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53800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Distinguish between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what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is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random but attainable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actual data)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vs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.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T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he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unknown but ultimately important true state of nature (parameters). </a:t>
            </a:r>
            <a:endParaRPr lang="en-US" sz="2400" dirty="0">
              <a:solidFill>
                <a:srgbClr val="FF66CC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4412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Kolmogorov’s three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Probability is a function, 𝐏, that satisfies these three conditions: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P(A) ≥ 0, for </a:t>
            </a:r>
            <a:r>
              <a:rPr lang="en-US" dirty="0"/>
              <a:t>all A ⊆ 𝛀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smtClean="0"/>
              <a:t>𝛀) = 1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P(A∪B) = P(A) + P(B) if A∩B = 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function that satisfies these three axioms is a probability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6302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lose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2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help explain, let’s look at the situation from the other side, so we have as much information as Monty Hall does. </a:t>
            </a:r>
            <a:r>
              <a:rPr lang="en-US" dirty="0" smtClean="0">
                <a:solidFill>
                  <a:srgbClr val="FF66CC"/>
                </a:solidFill>
              </a:rPr>
              <a:t>The critical aspect of the problem is that Monty Hall always opens a door to reveal one of the goats.</a:t>
            </a:r>
            <a:endParaRPr lang="en-US" dirty="0">
              <a:solidFill>
                <a:srgbClr val="FF66CC"/>
              </a:solidFill>
            </a:endParaRPr>
          </a:p>
          <a:p>
            <a:r>
              <a:rPr lang="en-US" dirty="0" smtClean="0"/>
              <a:t>If you correctly chose the door with the car at the start, he can open either of the other doors to reveal a goat. If you accept his offer to switch doors, you will switch away from your winning choice and end up with a goat. So far, switching doesn’t sound like a winning strategy.</a:t>
            </a:r>
            <a:endParaRPr lang="en-US" dirty="0"/>
          </a:p>
        </p:txBody>
      </p:sp>
      <p:pic>
        <p:nvPicPr>
          <p:cNvPr id="6" name="Picture 5" descr="Screen Shot 2013-04-24 at 9.37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2800"/>
            <a:ext cx="3429239" cy="2305211"/>
          </a:xfrm>
          <a:prstGeom prst="rect">
            <a:avLst/>
          </a:prstGeom>
        </p:spPr>
      </p:pic>
      <p:pic>
        <p:nvPicPr>
          <p:cNvPr id="7" name="Picture 6" descr="Screen Shot 2013-04-24 at 9.3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5" y="4214073"/>
            <a:ext cx="3676905" cy="2324262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676400" y="4687876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404100" y="4648200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1107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P(Aʹ) = 1 − P(A)</a:t>
            </a:r>
          </a:p>
          <a:p>
            <a:r>
              <a:rPr lang="en-US" dirty="0" smtClean="0"/>
              <a:t>If A⊂B, then P(A) ≤ P(B)</a:t>
            </a:r>
          </a:p>
          <a:p>
            <a:r>
              <a:rPr lang="en-US" dirty="0"/>
              <a:t>P(A∪B</a:t>
            </a:r>
            <a:r>
              <a:rPr lang="en-US" dirty="0" smtClean="0"/>
              <a:t>) = P</a:t>
            </a:r>
            <a:r>
              <a:rPr lang="en-US" dirty="0"/>
              <a:t>(A</a:t>
            </a:r>
            <a:r>
              <a:rPr lang="en-US" dirty="0" smtClean="0"/>
              <a:t>) + P</a:t>
            </a:r>
            <a:r>
              <a:rPr lang="en-US" dirty="0"/>
              <a:t>(B) </a:t>
            </a:r>
            <a:r>
              <a:rPr lang="en-US" dirty="0" smtClean="0"/>
              <a:t>– P(A</a:t>
            </a:r>
            <a:r>
              <a:rPr lang="en-US" dirty="0"/>
              <a:t>∩</a:t>
            </a:r>
            <a:r>
              <a:rPr lang="en-US" dirty="0" smtClean="0"/>
              <a:t>B)</a:t>
            </a:r>
          </a:p>
          <a:p>
            <a:endParaRPr lang="en-US" dirty="0"/>
          </a:p>
          <a:p>
            <a:r>
              <a:rPr lang="en-US" dirty="0" smtClean="0"/>
              <a:t>Using set theory and our three axioms, you should be able to prove each of these.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6907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374142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2 events are independent,  both of these </a:t>
            </a:r>
            <a:r>
              <a:rPr lang="en-US" dirty="0" smtClean="0">
                <a:solidFill>
                  <a:srgbClr val="FF6FCF"/>
                </a:solidFill>
                <a:latin typeface="Lobster Two" charset="0"/>
                <a:ea typeface="Lobster Two" charset="0"/>
                <a:cs typeface="Lobster Two" charset="0"/>
              </a:rPr>
              <a:t>must</a:t>
            </a:r>
            <a:r>
              <a:rPr lang="en-US" dirty="0" smtClean="0"/>
              <a:t> be true:</a:t>
            </a:r>
          </a:p>
          <a:p>
            <a:pPr lvl="1"/>
            <a:r>
              <a:rPr lang="en-US" dirty="0" smtClean="0"/>
              <a:t>P(A∩B) = P(A) × P(B)</a:t>
            </a:r>
          </a:p>
          <a:p>
            <a:pPr lvl="1"/>
            <a:r>
              <a:rPr lang="en-US" dirty="0" smtClean="0"/>
              <a:t>P(B|A) = P(B)</a:t>
            </a:r>
          </a:p>
          <a:p>
            <a:r>
              <a:rPr lang="en-US" dirty="0" smtClean="0"/>
              <a:t>Are A and B independent?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25700" y="3749040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3741420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37490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2222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3741420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0132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578612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01320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384800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703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405878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405878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404989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 </a:t>
            </a:r>
            <a:r>
              <a:rPr lang="en-US" dirty="0"/>
              <a:t>of events or </a:t>
            </a:r>
            <a:r>
              <a:rPr lang="en-US" dirty="0" err="1"/>
              <a:t>rvs</a:t>
            </a:r>
            <a:r>
              <a:rPr lang="en-US" dirty="0"/>
              <a:t> makes it much easier to write down the probability of joint events or the joint distribution. It allows you to write these as a </a:t>
            </a:r>
            <a:r>
              <a:rPr lang="en-US" dirty="0">
                <a:solidFill>
                  <a:srgbClr val="FF66CC"/>
                </a:solidFill>
                <a:latin typeface="Lobster Two"/>
                <a:cs typeface="Lobster Two"/>
              </a:rPr>
              <a:t>simple product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>
                <a:effectLst/>
              </a:rPr>
              <a:t>Here, P(A) = ½; P(B) = ¼</a:t>
            </a:r>
          </a:p>
          <a:p>
            <a:r>
              <a:rPr lang="en-US" dirty="0"/>
              <a:t>P</a:t>
            </a:r>
            <a:r>
              <a:rPr lang="en-US" dirty="0" smtClean="0"/>
              <a:t>(A∩B) </a:t>
            </a:r>
            <a:r>
              <a:rPr lang="en-US" dirty="0"/>
              <a:t>= P</a:t>
            </a:r>
            <a:r>
              <a:rPr lang="en-US" dirty="0" smtClean="0"/>
              <a:t>(A) </a:t>
            </a:r>
            <a:r>
              <a:rPr lang="en-US" dirty="0"/>
              <a:t>× P</a:t>
            </a:r>
            <a:r>
              <a:rPr lang="en-US" dirty="0" smtClean="0"/>
              <a:t>(B) = ½ × ¼ = 1/8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5700" y="4057514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4049894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4057514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530714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4049894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32167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609459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321674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693274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55475" y="2155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5453750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rmAutofit fontScale="90000"/>
          </a:bodyPr>
          <a:lstStyle/>
          <a:p>
            <a:pPr lvl="1" algn="ctr"/>
            <a:r>
              <a:rPr lang="en-US" sz="3600" cap="none" dirty="0">
                <a:solidFill>
                  <a:schemeClr val="bg2"/>
                </a:solidFill>
              </a:rPr>
              <a:t/>
            </a:r>
            <a:br>
              <a:rPr lang="en-US" sz="3600" cap="none" dirty="0">
                <a:solidFill>
                  <a:schemeClr val="bg2"/>
                </a:solidFill>
              </a:rPr>
            </a:br>
            <a: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 an event independent of itself? When is A independent of A?</a:t>
            </a:r>
            <a:b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is:</a:t>
            </a:r>
            <a: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P(A∩A) = P(A) × P(A)</a:t>
            </a:r>
            <a:b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dirty="0" smtClean="0">
                <a:latin typeface="Lato" charset="0"/>
                <a:ea typeface="Lato" charset="0"/>
                <a:cs typeface="Lato" charset="0"/>
              </a:rPr>
            </a:br>
            <a:endParaRPr lang="en-US" sz="2800" cap="none" dirty="0">
              <a:solidFill>
                <a:schemeClr val="bg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P(A∩A)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 P(A)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9265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is A independent of 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P(A) = P(A ∩ A) = P(A) ⨉ P(A)</a:t>
            </a:r>
          </a:p>
          <a:p>
            <a:r>
              <a:rPr lang="en-US" dirty="0" smtClean="0"/>
              <a:t>So only if P(A) = 0 or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6425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3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43316" y="1689731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09861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A = Denzel wears glasses</a:t>
            </a:r>
          </a:p>
          <a:p>
            <a:r>
              <a:rPr lang="en-US" dirty="0" smtClean="0"/>
              <a:t>B = Denzel wears a hat</a:t>
            </a:r>
          </a:p>
          <a:p>
            <a:r>
              <a:rPr lang="en-US" dirty="0" smtClean="0"/>
              <a:t>Are the glasses and hat events independent?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423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305300" cy="59090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 = Denzel wears glasses</a:t>
            </a:r>
          </a:p>
          <a:p>
            <a:r>
              <a:rPr lang="en-US" dirty="0"/>
              <a:t>H</a:t>
            </a:r>
            <a:r>
              <a:rPr lang="en-US" dirty="0" smtClean="0"/>
              <a:t> = Denzel wears a hat</a:t>
            </a:r>
          </a:p>
          <a:p>
            <a:r>
              <a:rPr lang="en-US" dirty="0" smtClean="0"/>
              <a:t>Are the glasses and hat events independent?</a:t>
            </a:r>
          </a:p>
          <a:p>
            <a:r>
              <a:rPr lang="en-US" dirty="0" smtClean="0"/>
              <a:t>P(G) = 9/21 = 3/7</a:t>
            </a:r>
          </a:p>
          <a:p>
            <a:r>
              <a:rPr lang="en-US" dirty="0" smtClean="0"/>
              <a:t>P(H) = 9/21 = 3/7</a:t>
            </a:r>
          </a:p>
          <a:p>
            <a:r>
              <a:rPr lang="en-US" dirty="0" smtClean="0"/>
              <a:t>P(G ∩ H ) = 3/21 = .14</a:t>
            </a:r>
          </a:p>
          <a:p>
            <a:r>
              <a:rPr lang="en-US" dirty="0" smtClean="0"/>
              <a:t>P(G) ⨉ P(H) = 9/49 = .18</a:t>
            </a:r>
          </a:p>
          <a:p>
            <a:r>
              <a:rPr lang="en-US" dirty="0"/>
              <a:t>Wearing </a:t>
            </a:r>
            <a:r>
              <a:rPr lang="en-US" dirty="0" smtClean="0"/>
              <a:t>glasses </a:t>
            </a:r>
            <a:r>
              <a:rPr lang="en-US" dirty="0"/>
              <a:t>and hat together is (slightly) less likely than we’d expect if they were independent. </a:t>
            </a:r>
          </a:p>
        </p:txBody>
      </p:sp>
    </p:spTree>
    <p:extLst>
      <p:ext uri="{BB962C8B-B14F-4D97-AF65-F5344CB8AC3E}">
        <p14:creationId xmlns:p14="http://schemas.microsoft.com/office/powerpoint/2010/main" val="90675202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Conditional probability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 </a:t>
            </a:r>
            <a:r>
              <a:rPr lang="en-US" sz="3200" dirty="0">
                <a:solidFill>
                  <a:schemeClr val="tx1"/>
                </a:solidFill>
              </a:rPr>
              <a:t>probability of an event </a:t>
            </a:r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given </a:t>
            </a:r>
            <a:endParaRPr lang="en-US" sz="3200" dirty="0" smtClean="0">
              <a:solidFill>
                <a:srgbClr val="FF66CC"/>
              </a:solidFill>
              <a:latin typeface="Lobster Two"/>
              <a:cs typeface="Lobster Two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that another </a:t>
            </a:r>
            <a:r>
              <a:rPr lang="en-US" sz="3200" dirty="0">
                <a:solidFill>
                  <a:schemeClr val="tx1"/>
                </a:solidFill>
              </a:rPr>
              <a:t>event has occurred.</a:t>
            </a:r>
          </a:p>
        </p:txBody>
      </p:sp>
    </p:spTree>
    <p:extLst>
      <p:ext uri="{BB962C8B-B14F-4D97-AF65-F5344CB8AC3E}">
        <p14:creationId xmlns:p14="http://schemas.microsoft.com/office/powerpoint/2010/main" val="247835626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801087" y="3075708"/>
                <a:ext cx="5569527" cy="1176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800" dirty="0" smtClean="0"/>
                  <a:t>P(A|B)</a:t>
                </a:r>
                <a14:m>
                  <m:oMath xmlns:m="http://schemas.openxmlformats.org/officeDocument/2006/math">
                    <m:r>
                      <a:rPr lang="en-US" sz="4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87" y="3075708"/>
                <a:ext cx="5569527" cy="1176604"/>
              </a:xfrm>
              <a:prstGeom prst="rect">
                <a:avLst/>
              </a:prstGeom>
              <a:blipFill rotWithShape="0">
                <a:blip r:embed="rId2"/>
                <a:stretch>
                  <a:fillRect t="-2073" b="-7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086300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win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690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look what happens if your initial choice of door was hiding a goat. If you picked the middle door, Monty Hall opens the third door to show you a goat. In this case, if you switch doors, you switch to the door hiding the car.</a:t>
            </a:r>
          </a:p>
          <a:p>
            <a:r>
              <a:rPr lang="en-US" dirty="0" smtClean="0"/>
              <a:t>The same situation applies if you chose the third door initially. </a:t>
            </a:r>
            <a:r>
              <a:rPr lang="en-US" dirty="0" smtClean="0">
                <a:solidFill>
                  <a:srgbClr val="FF66CC"/>
                </a:solidFill>
              </a:rPr>
              <a:t>(Remember, Monty Hall knows where the car is and needs to open a door that will reveal a goat.) </a:t>
            </a:r>
            <a:r>
              <a:rPr lang="en-US" dirty="0" smtClean="0"/>
              <a:t>Again, switching from your initial choice to the other closed door means you trade a goat for a car.</a:t>
            </a:r>
            <a:endParaRPr lang="en-US" dirty="0"/>
          </a:p>
        </p:txBody>
      </p:sp>
      <p:pic>
        <p:nvPicPr>
          <p:cNvPr id="4" name="Picture 3" descr="Screen Shot 2013-04-24 at 9.37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7109"/>
            <a:ext cx="3734060" cy="2419518"/>
          </a:xfrm>
          <a:prstGeom prst="rect">
            <a:avLst/>
          </a:prstGeom>
        </p:spPr>
      </p:pic>
      <p:pic>
        <p:nvPicPr>
          <p:cNvPr id="5" name="Picture 4" descr="Screen Shot 2013-04-24 at 9.37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60" y="4037108"/>
            <a:ext cx="3467340" cy="230521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78131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651537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6624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We now know that glasses and hat events are not independent. </a:t>
            </a:r>
            <a:endParaRPr lang="en-US" dirty="0"/>
          </a:p>
          <a:p>
            <a:r>
              <a:rPr lang="en-US" dirty="0" smtClean="0"/>
              <a:t>New movie coming soon:</a:t>
            </a:r>
            <a:r>
              <a:rPr lang="en-US" dirty="0"/>
              <a:t> </a:t>
            </a:r>
            <a:r>
              <a:rPr lang="en-US" dirty="0" smtClean="0"/>
              <a:t>you’ll win $1000 if you correctly guess whether Denzel’s character will have facial hair. </a:t>
            </a:r>
            <a:endParaRPr lang="en-US" dirty="0"/>
          </a:p>
          <a:p>
            <a:r>
              <a:rPr lang="en-US" dirty="0" smtClean="0"/>
              <a:t>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284718832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4729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So Denzel has had facial hair in 57% of his movies- you’d be smart to guess that for a new Denzel movie, yes, he would have facial hair!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0102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BUT: just before you enter your answer, you spy the new movie poster- Denzel has a hat on! </a:t>
            </a:r>
          </a:p>
          <a:p>
            <a:r>
              <a:rPr lang="en-US" dirty="0" smtClean="0"/>
              <a:t>This is new information!</a:t>
            </a:r>
          </a:p>
          <a:p>
            <a:r>
              <a:rPr lang="en-US" dirty="0" smtClean="0"/>
              <a:t>What do you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29910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12031" y="482600"/>
            <a:ext cx="4413313" cy="2108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Count it out:</a:t>
            </a:r>
          </a:p>
          <a:p>
            <a:pPr marL="0" indent="0">
              <a:buNone/>
            </a:pPr>
            <a:r>
              <a:rPr lang="en-US" dirty="0" smtClean="0"/>
              <a:t>P(FH </a:t>
            </a:r>
            <a:r>
              <a:rPr lang="en-US" dirty="0" smtClean="0"/>
              <a:t>| H) = 3/9 = 33.3</a:t>
            </a:r>
            <a:r>
              <a:rPr lang="en-US" dirty="0" smtClean="0"/>
              <a:t>%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412032" y="2616200"/>
                <a:ext cx="4413312" cy="4047836"/>
              </a:xfrm>
            </p:spPr>
            <p:txBody>
              <a:bodyPr/>
              <a:lstStyle/>
              <a:p>
                <a:r>
                  <a:rPr lang="en-US" dirty="0" smtClean="0"/>
                  <a:t>Use the formula: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𝛀 </a:t>
                </a:r>
                <a:r>
                  <a:rPr lang="en-US" dirty="0"/>
                  <a:t>= 21 </a:t>
                </a:r>
                <a:r>
                  <a:rPr lang="en-US" dirty="0" err="1" smtClean="0"/>
                  <a:t>Denzels</a:t>
                </a:r>
                <a:endParaRPr lang="en-US" dirty="0" smtClean="0"/>
              </a:p>
              <a:p>
                <a:r>
                  <a:rPr lang="en-US" dirty="0" smtClean="0"/>
                  <a:t>P(FH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dirty="0" smtClean="0"/>
                  <a:t> H) = 3/21 = 1/7</a:t>
                </a:r>
              </a:p>
              <a:p>
                <a:r>
                  <a:rPr lang="en-US" dirty="0" smtClean="0"/>
                  <a:t>P(H) = 9/21 = 3/7</a:t>
                </a:r>
              </a:p>
              <a:p>
                <a:r>
                  <a:rPr lang="en-US" dirty="0" smtClean="0"/>
                  <a:t>(</a:t>
                </a:r>
                <a:r>
                  <a:rPr lang="en-US" dirty="0"/>
                  <a:t>P(FH | H) = </a:t>
                </a:r>
                <a:r>
                  <a:rPr lang="en-US" dirty="0" smtClean="0"/>
                  <a:t>1/3 = 33/3%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12032" y="2616200"/>
                <a:ext cx="4413312" cy="4047836"/>
              </a:xfrm>
              <a:blipFill rotWithShape="0">
                <a:blip r:embed="rId4"/>
                <a:stretch>
                  <a:fillRect l="-1934" t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297376" y="3062377"/>
                <a:ext cx="5569527" cy="686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800" dirty="0" smtClean="0"/>
                  <a:t>P(A|B)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∩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376" y="3062377"/>
                <a:ext cx="5569527" cy="686342"/>
              </a:xfrm>
              <a:prstGeom prst="rect">
                <a:avLst/>
              </a:prstGeom>
              <a:blipFill rotWithShape="0">
                <a:blip r:embed="rId5"/>
                <a:stretch>
                  <a:fillRect t="-1770" b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93353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total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32083" b="-432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760847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4728378"/>
          </a:xfrm>
        </p:spPr>
        <p:txBody>
          <a:bodyPr/>
          <a:lstStyle/>
          <a:p>
            <a:r>
              <a:rPr lang="en-US" dirty="0" smtClean="0"/>
              <a:t>Law of total probability in English</a:t>
            </a:r>
          </a:p>
          <a:p>
            <a:pPr lvl="1"/>
            <a:r>
              <a:rPr lang="en-US" dirty="0" smtClean="0"/>
              <a:t>If A</a:t>
            </a:r>
            <a:r>
              <a:rPr lang="en-US" baseline="-25000" dirty="0" smtClean="0"/>
              <a:t>i</a:t>
            </a:r>
            <a:r>
              <a:rPr lang="en-US" dirty="0" smtClean="0"/>
              <a:t>, …</a:t>
            </a:r>
            <a:r>
              <a:rPr lang="en-US" dirty="0" err="1" smtClean="0"/>
              <a:t>A</a:t>
            </a:r>
            <a:r>
              <a:rPr lang="en-US" baseline="-25000" dirty="0" err="1" smtClean="0"/>
              <a:t>j</a:t>
            </a:r>
            <a:r>
              <a:rPr lang="en-US" dirty="0" smtClean="0"/>
              <a:t> are mutually exclusive and jointly exhaustive, then the probability of B is the sum of the probabilities of B given A</a:t>
            </a:r>
            <a:r>
              <a:rPr lang="en-US" baseline="-25000" dirty="0" smtClean="0"/>
              <a:t>i</a:t>
            </a:r>
            <a:r>
              <a:rPr lang="en-US" dirty="0" smtClean="0"/>
              <a:t> and conditioned on the probability of A</a:t>
            </a:r>
            <a:r>
              <a:rPr lang="en-US" baseline="-25000" dirty="0" smtClean="0"/>
              <a:t>i</a:t>
            </a:r>
            <a:r>
              <a:rPr lang="en-US" dirty="0" smtClean="0"/>
              <a:t> within A.</a:t>
            </a:r>
            <a:endParaRPr lang="en-US" baseline="-25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336" y="4952195"/>
            <a:ext cx="3657600" cy="8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1767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8307" b="-128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86426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 Bayes’ law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320653"/>
            <a:ext cx="3086100" cy="284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3320653"/>
            <a:ext cx="3149600" cy="2913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4197080"/>
            <a:ext cx="8318500" cy="46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5366578"/>
            <a:ext cx="48006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439" y="1729505"/>
            <a:ext cx="4127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15242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24000"/>
            <a:ext cx="4800600" cy="109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850" y="29083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probabilities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we know that P(B) can also be stated this way: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334000"/>
            <a:ext cx="76454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3277632"/>
            <a:ext cx="5270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8493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229600" cy="1612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your strategy is to always switch doors, you will lose only if your initial choice is the door with the car, which is a 33.3 percent chance. In the other two cases (66.7 percent of the time) you will switch to the car and walk away a winner.</a:t>
            </a:r>
            <a:endParaRPr lang="en-US" dirty="0"/>
          </a:p>
        </p:txBody>
      </p:sp>
      <p:pic>
        <p:nvPicPr>
          <p:cNvPr id="4" name="Picture 3" descr="Screen Shot 2013-04-24 at 9.38.18 A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0" y="4480395"/>
            <a:ext cx="8816952" cy="2377605"/>
          </a:xfrm>
          <a:prstGeom prst="rect">
            <a:avLst/>
          </a:prstGeom>
        </p:spPr>
      </p:pic>
      <p:sp>
        <p:nvSpPr>
          <p:cNvPr id="5" name="12-Point Star 4"/>
          <p:cNvSpPr>
            <a:spLocks noChangeAspect="1"/>
          </p:cNvSpPr>
          <p:nvPr/>
        </p:nvSpPr>
        <p:spPr>
          <a:xfrm rot="20808870">
            <a:off x="744534" y="3238489"/>
            <a:ext cx="1691046" cy="1489876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6" name="12-Point Star 5"/>
          <p:cNvSpPr>
            <a:spLocks noChangeAspect="1"/>
          </p:cNvSpPr>
          <p:nvPr/>
        </p:nvSpPr>
        <p:spPr>
          <a:xfrm rot="20808870">
            <a:off x="3716333" y="3238488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7" name="12-Point Star 6"/>
          <p:cNvSpPr>
            <a:spLocks noChangeAspect="1"/>
          </p:cNvSpPr>
          <p:nvPr/>
        </p:nvSpPr>
        <p:spPr>
          <a:xfrm rot="20808870">
            <a:off x="6848121" y="3238486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1384300" y="1845310"/>
            <a:ext cx="393700" cy="2425700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5816602" y="210820"/>
            <a:ext cx="393700" cy="5676897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5955" y="2470666"/>
            <a:ext cx="103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You stay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7033" y="2470666"/>
            <a:ext cx="127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You switch</a:t>
            </a:r>
            <a:endParaRPr lang="en-US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3057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Autofit/>
          </a:bodyPr>
          <a:lstStyle/>
          <a:p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have HIV, the probability of testing positive on an HIV test is 99.9%. 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don’t have HIV, the probability of testing negative on the HIV test is 99.99%.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In Oregon, about 8 people per 100,000 have HIV.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Imagine you select a person at random and give them an HIV test. If the HIV test is positive, what is the probability that they have HIV?</a:t>
            </a:r>
            <a:endParaRPr lang="en-US" sz="2400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-128307" b="-128307"/>
          <a:stretch>
            <a:fillRect/>
          </a:stretch>
        </p:blipFill>
        <p:spPr>
          <a:xfrm>
            <a:off x="2641600" y="4153994"/>
            <a:ext cx="4127500" cy="24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7280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18095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P(T|H) ⨉ P(H) + P(T|H’)</a:t>
            </a:r>
            <a:r>
              <a:rPr lang="en-US" dirty="0"/>
              <a:t> </a:t>
            </a:r>
            <a:r>
              <a:rPr lang="en-US" dirty="0" smtClean="0"/>
              <a:t>⨉ P(H’)</a:t>
            </a:r>
            <a:br>
              <a:rPr lang="en-US" dirty="0" smtClean="0"/>
            </a:br>
            <a:r>
              <a:rPr lang="en-US" dirty="0" smtClean="0"/>
              <a:t>        = 0.999 ⨉ 0.00008 + (1 - 0.9999) ⨉ (1 </a:t>
            </a:r>
            <a:r>
              <a:rPr lang="en-US" dirty="0"/>
              <a:t>- 0.00008)</a:t>
            </a:r>
            <a:br>
              <a:rPr lang="en-US" dirty="0"/>
            </a:br>
            <a:r>
              <a:rPr lang="en-US" dirty="0"/>
              <a:t>        = 0.000179912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6329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HIV test is positive, what is the probability that they have HIV?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400300"/>
            <a:ext cx="6096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201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 descr="Bayes Disease predictions based on presence of markers.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348" b="-6534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www.nature.com</a:t>
            </a:r>
            <a:r>
              <a:rPr lang="en-US" sz="1400" dirty="0"/>
              <a:t>/</a:t>
            </a:r>
            <a:r>
              <a:rPr lang="en-US" sz="1400" dirty="0" err="1"/>
              <a:t>nmeth</a:t>
            </a:r>
            <a:r>
              <a:rPr lang="en-US" sz="1400" dirty="0"/>
              <a:t>/journal/v12/n4/full/nmeth.3335.html</a:t>
            </a:r>
          </a:p>
        </p:txBody>
      </p:sp>
    </p:spTree>
    <p:extLst>
      <p:ext uri="{BB962C8B-B14F-4D97-AF65-F5344CB8AC3E}">
        <p14:creationId xmlns:p14="http://schemas.microsoft.com/office/powerpoint/2010/main" val="761879574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“Yes; you should switch.” –Marilyn </a:t>
            </a:r>
            <a:r>
              <a:rPr lang="en-US" dirty="0" err="1" smtClean="0"/>
              <a:t>vos</a:t>
            </a:r>
            <a:r>
              <a:rPr lang="en-US" dirty="0" smtClean="0"/>
              <a:t> Savant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first door has a 1/3 chance of winning, but the second door has a 2/3 chance. </a:t>
            </a:r>
            <a:endParaRPr lang="en-US" dirty="0" smtClean="0"/>
          </a:p>
          <a:p>
            <a:r>
              <a:rPr lang="en-US" dirty="0" smtClean="0"/>
              <a:t>Here’s </a:t>
            </a:r>
            <a:r>
              <a:rPr lang="en-US" dirty="0"/>
              <a:t>a good way to visualize what happened. Suppose there are a million doors, and you pick door #1. Then the host, who knows what’s behind the doors and will always avoid the one with the prize, opens them all except door #777,777. </a:t>
            </a:r>
            <a:endParaRPr lang="en-US" dirty="0" smtClean="0"/>
          </a:p>
          <a:p>
            <a:r>
              <a:rPr lang="en-US" b="1" dirty="0" smtClean="0">
                <a:solidFill>
                  <a:srgbClr val="66A7B9"/>
                </a:solidFill>
                <a:latin typeface="Lobster Two"/>
                <a:cs typeface="Lobster Two"/>
              </a:rPr>
              <a:t>You’d </a:t>
            </a:r>
            <a:r>
              <a:rPr lang="en-US" b="1" dirty="0">
                <a:solidFill>
                  <a:srgbClr val="66A7B9"/>
                </a:solidFill>
                <a:latin typeface="Lobster Two"/>
                <a:cs typeface="Lobster Two"/>
              </a:rPr>
              <a:t>switch to that door pretty fast, wouldn’t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447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Bayes to solve </a:t>
            </a:r>
            <a:r>
              <a:rPr lang="en-US" dirty="0"/>
              <a:t>M</a:t>
            </a:r>
            <a:r>
              <a:rPr lang="en-US" dirty="0" smtClean="0"/>
              <a:t>onty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= {The car is behind door 1}</a:t>
            </a:r>
          </a:p>
          <a:p>
            <a:pPr lvl="1"/>
            <a:r>
              <a:rPr lang="en-US" dirty="0"/>
              <a:t>P(A) = 1/3; P(A’) = 2/3</a:t>
            </a:r>
          </a:p>
          <a:p>
            <a:r>
              <a:rPr lang="en-US" dirty="0" smtClean="0"/>
              <a:t>B=</a:t>
            </a:r>
            <a:r>
              <a:rPr lang="en-US" dirty="0"/>
              <a:t> {Monty shows you a goat </a:t>
            </a:r>
            <a:r>
              <a:rPr lang="en-US" dirty="0" smtClean="0"/>
              <a:t>behind door 2}</a:t>
            </a:r>
          </a:p>
          <a:p>
            <a:pPr lvl="1"/>
            <a:r>
              <a:rPr lang="en-US" dirty="0" smtClean="0"/>
              <a:t>P(B|A) = 1/2; {He could choose either 2 or 3}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probability </a:t>
            </a:r>
            <a:r>
              <a:rPr lang="en-US" dirty="0" smtClean="0"/>
              <a:t>to solve for P(B):</a:t>
            </a:r>
          </a:p>
          <a:p>
            <a:pPr lvl="1"/>
            <a:r>
              <a:rPr lang="en-US" dirty="0" smtClean="0"/>
              <a:t>P(B) = 1/3*1/2 + 1/3*0 + 1/3*1</a:t>
            </a:r>
          </a:p>
          <a:p>
            <a:pPr lvl="2"/>
            <a:r>
              <a:rPr lang="en-US" dirty="0" smtClean="0"/>
              <a:t>Assume you chose door 1:</a:t>
            </a:r>
          </a:p>
          <a:p>
            <a:pPr lvl="2"/>
            <a:r>
              <a:rPr lang="en-US" dirty="0" smtClean="0"/>
              <a:t>If the car is behind door 1, Monty will chose door 2 half the time. {1/2}</a:t>
            </a:r>
          </a:p>
          <a:p>
            <a:pPr lvl="2"/>
            <a:r>
              <a:rPr lang="en-US" dirty="0" smtClean="0"/>
              <a:t>If the car is behind door 2, Monty will open door 3.{0}</a:t>
            </a:r>
          </a:p>
          <a:p>
            <a:pPr lvl="2"/>
            <a:r>
              <a:rPr lang="en-US" dirty="0" smtClean="0"/>
              <a:t>If the car is behind door 3, Monty will open door 2. {1}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P(A|B) =1/2*1/3 / (1/3*1/2) + (1/3*0) +(1/3*1)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183818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“Our brains are just not </a:t>
            </a:r>
          </a:p>
          <a:p>
            <a:pPr algn="ctr"/>
            <a:r>
              <a:rPr lang="en-US" sz="7200" cap="all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wired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to do probability problems well.”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--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Persi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Diaconis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Professor of Statistics &amp; Mathematics</a:t>
            </a: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Stanford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latin typeface="Lato" charset="0"/>
                <a:ea typeface="Lato" charset="0"/>
                <a:cs typeface="Lato" charset="0"/>
              </a:rPr>
              <a:t>www.nytimes.com</a:t>
            </a:r>
            <a:r>
              <a:rPr lang="en-US" sz="1200" dirty="0">
                <a:latin typeface="Lato" charset="0"/>
                <a:ea typeface="Lato" charset="0"/>
                <a:cs typeface="Lato" charset="0"/>
              </a:rPr>
              <a:t>/1991/07/21/us/behind-monty-hall-s-doors-puzzle-debate-and-</a:t>
            </a:r>
            <a:r>
              <a:rPr lang="en-US" sz="1200" dirty="0" err="1" smtClean="0">
                <a:latin typeface="Lato" charset="0"/>
                <a:ea typeface="Lato" charset="0"/>
                <a:cs typeface="Lato" charset="0"/>
              </a:rPr>
              <a:t>answer.html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8506"/>
      </p:ext>
    </p:extLst>
  </p:cSld>
  <p:clrMapOvr>
    <a:masterClrMapping/>
  </p:clrMapOvr>
  <p:transition spd="med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>
          <a:xfrm>
            <a:off x="338221" y="574835"/>
            <a:ext cx="4157579" cy="2102263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As a professional mathematician, I’m very concerned with the general public’s lack of mathematical skills. Please help by confessing your error and in the future being more careful.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Robert Sachs, Ph.D.</a:t>
            </a:r>
            <a:b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George Mason University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38220" y="3355243"/>
            <a:ext cx="4157579" cy="1819442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May I suggest that you obtain and refer to a standard textbook on probability before you try to answer a question of this type again?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Charles Reid,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University of Florida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648200" y="4275980"/>
            <a:ext cx="4157579" cy="2069736"/>
          </a:xfrm>
          <a:prstGeom prst="wedgeRectCallout">
            <a:avLst>
              <a:gd name="adj1" fmla="val 50228"/>
              <a:gd name="adj2" fmla="val 757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  <a:t>I am sure you will receive many letters on this topic from high school and college students. Perhaps you should keep a few addresses for help with future columns.</a:t>
            </a:r>
            <a:b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W. Robert Smith, Ph.D.</a:t>
            </a:r>
            <a:b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Georgia State University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648200" y="1678699"/>
            <a:ext cx="4157579" cy="1819442"/>
          </a:xfrm>
          <a:prstGeom prst="wedgeRectCallout">
            <a:avLst>
              <a:gd name="adj1" fmla="val 48620"/>
              <a:gd name="adj2" fmla="val 7792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160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You made a mistake, but look at the positive side. If all those Ph.D.’s were wrong, the country would be in some very serious trouble.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Everett Harman,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U.S. Army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4050528395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41094</TotalTime>
  <Words>3603</Words>
  <Application>Microsoft Office PowerPoint</Application>
  <PresentationFormat>On-screen Show (4:3)</PresentationFormat>
  <Paragraphs>559</Paragraphs>
  <Slides>76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4" baseType="lpstr">
      <vt:lpstr>Aller</vt:lpstr>
      <vt:lpstr>Aller Display</vt:lpstr>
      <vt:lpstr>Aller Light</vt:lpstr>
      <vt:lpstr>Arial</vt:lpstr>
      <vt:lpstr>Calibri</vt:lpstr>
      <vt:lpstr>Cambria Math</vt:lpstr>
      <vt:lpstr>Courier New</vt:lpstr>
      <vt:lpstr>Gill Sans</vt:lpstr>
      <vt:lpstr>Lato</vt:lpstr>
      <vt:lpstr>Lobster Two</vt:lpstr>
      <vt:lpstr>Noto Serif</vt:lpstr>
      <vt:lpstr>Oranienbaum</vt:lpstr>
      <vt:lpstr>Porter Sans Block</vt:lpstr>
      <vt:lpstr>STIXGeneral-Bold</vt:lpstr>
      <vt:lpstr>Times New Roman</vt:lpstr>
      <vt:lpstr>Wingdings</vt:lpstr>
      <vt:lpstr>Zapf Dingbats</vt:lpstr>
      <vt:lpstr>Clarity</vt:lpstr>
      <vt:lpstr>CM 3.1: Probability Review</vt:lpstr>
      <vt:lpstr>In 1990, the following question appeared  in Parade Magazine’s “Ask Marilyn” column: </vt:lpstr>
      <vt:lpstr>PowerPoint Presentation</vt:lpstr>
      <vt:lpstr>What’s the Best Strategy?</vt:lpstr>
      <vt:lpstr>How to lose by switching</vt:lpstr>
      <vt:lpstr>How to win by switching</vt:lpstr>
      <vt:lpstr>PowerPoint Presentation</vt:lpstr>
      <vt:lpstr>PowerPoint Presentation</vt:lpstr>
      <vt:lpstr>PowerPoint Presentation</vt:lpstr>
      <vt:lpstr>PowerPoint Presentation</vt:lpstr>
      <vt:lpstr>What is probability?</vt:lpstr>
      <vt:lpstr>PowerPoint Presentation</vt:lpstr>
      <vt:lpstr>PowerPoint Presentation</vt:lpstr>
      <vt:lpstr>What does iid mean?</vt:lpstr>
      <vt:lpstr>PowerPoint Presentation</vt:lpstr>
      <vt:lpstr>The probability triple</vt:lpstr>
      <vt:lpstr>Sample space (𝛀)</vt:lpstr>
      <vt:lpstr>Random experiment: toss a fair coin 2 times</vt:lpstr>
      <vt:lpstr>Sample space (𝛀)</vt:lpstr>
      <vt:lpstr>Sample space (𝛀)</vt:lpstr>
      <vt:lpstr>Outcomes (𝛚)</vt:lpstr>
      <vt:lpstr>Outcomes (𝛚)</vt:lpstr>
      <vt:lpstr>PowerPoint Presentation</vt:lpstr>
      <vt:lpstr>Events (A, B, etc.)</vt:lpstr>
      <vt:lpstr>Event A: same result on both flips</vt:lpstr>
      <vt:lpstr>Event B: exactly one head</vt:lpstr>
      <vt:lpstr>Event C: two heads</vt:lpstr>
      <vt:lpstr>PowerPoint Presentation</vt:lpstr>
      <vt:lpstr>Probability Function</vt:lpstr>
      <vt:lpstr>What’s the probability function?</vt:lpstr>
      <vt:lpstr>Pictures are difficult to do math with…</vt:lpstr>
      <vt:lpstr>Letters are also difficult to do math with…</vt:lpstr>
      <vt:lpstr>Letters are also difficult to do math with…</vt:lpstr>
      <vt:lpstr>Random variables</vt:lpstr>
      <vt:lpstr>Random variable</vt:lpstr>
      <vt:lpstr>PowerPoint Presentation</vt:lpstr>
      <vt:lpstr>PowerPoint Presentation</vt:lpstr>
      <vt:lpstr>PowerPoint Presentation</vt:lpstr>
      <vt:lpstr>PowerPoint Presentation</vt:lpstr>
      <vt:lpstr>Random variables: formalization</vt:lpstr>
      <vt:lpstr>Random variables: X, Y, Z, etc. </vt:lpstr>
      <vt:lpstr>Back to probability…</vt:lpstr>
      <vt:lpstr>PowerPoint Presentation</vt:lpstr>
      <vt:lpstr>Simple probability</vt:lpstr>
      <vt:lpstr> Equally likely (ordered) outcomes</vt:lpstr>
      <vt:lpstr>PowerPoint Presentation</vt:lpstr>
      <vt:lpstr>PowerPoint Presentation</vt:lpstr>
      <vt:lpstr>These things are all different!</vt:lpstr>
      <vt:lpstr>Kolmogorov’s three axioms</vt:lpstr>
      <vt:lpstr>Basics</vt:lpstr>
      <vt:lpstr>Independence</vt:lpstr>
      <vt:lpstr>Independence</vt:lpstr>
      <vt:lpstr> When is an event independent of itself? When is A independent of A?  When is: P(A∩A) = P(A) × P(A)  </vt:lpstr>
      <vt:lpstr>When is A independent of A?</vt:lpstr>
      <vt:lpstr>PowerPoint Presentation</vt:lpstr>
      <vt:lpstr>PowerPoint Presentation</vt:lpstr>
      <vt:lpstr>PowerPoint Presentation</vt:lpstr>
      <vt:lpstr>Conditional probability</vt:lpstr>
      <vt:lpstr>Conditional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probability</vt:lpstr>
      <vt:lpstr>PowerPoint Presentation</vt:lpstr>
      <vt:lpstr>Bayes’ rule</vt:lpstr>
      <vt:lpstr>Derive Bayes’ law</vt:lpstr>
      <vt:lpstr>Bayes’ rule</vt:lpstr>
      <vt:lpstr>If you have HIV, the probability of testing positive on an HIV test is 99.9%.   If you don’t have HIV, the probability of testing negative on the HIV test is 99.99%.  In Oregon, about 8 people per 100,000 have HIV.  Imagine you select a person at random and give them an HIV test. If the HIV test is positive, what is the probability that they have HIV?</vt:lpstr>
      <vt:lpstr>Your turn</vt:lpstr>
      <vt:lpstr>Your turn</vt:lpstr>
      <vt:lpstr>Your turn</vt:lpstr>
      <vt:lpstr>Bayes’ rule</vt:lpstr>
      <vt:lpstr>“Yes; you should switch.” –Marilyn vos Savant</vt:lpstr>
      <vt:lpstr>Use Bayes to solve Monty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6317</cp:revision>
  <cp:lastPrinted>2017-09-28T23:22:51Z</cp:lastPrinted>
  <dcterms:created xsi:type="dcterms:W3CDTF">2015-04-08T20:55:19Z</dcterms:created>
  <dcterms:modified xsi:type="dcterms:W3CDTF">2019-10-16T22:27:53Z</dcterms:modified>
  <cp:category/>
</cp:coreProperties>
</file>